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63" r:id="rId4"/>
    <p:sldId id="265" r:id="rId5"/>
    <p:sldId id="266" r:id="rId6"/>
    <p:sldId id="261" r:id="rId7"/>
    <p:sldId id="262" r:id="rId8"/>
    <p:sldId id="284" r:id="rId9"/>
    <p:sldId id="287" r:id="rId10"/>
    <p:sldId id="280" r:id="rId11"/>
    <p:sldId id="274" r:id="rId12"/>
    <p:sldId id="275" r:id="rId13"/>
    <p:sldId id="278" r:id="rId14"/>
    <p:sldId id="272" r:id="rId15"/>
    <p:sldId id="268" r:id="rId16"/>
    <p:sldId id="271" r:id="rId17"/>
    <p:sldId id="279" r:id="rId18"/>
    <p:sldId id="269" r:id="rId19"/>
    <p:sldId id="270" r:id="rId20"/>
    <p:sldId id="289" r:id="rId21"/>
    <p:sldId id="288" r:id="rId22"/>
    <p:sldId id="277" r:id="rId23"/>
    <p:sldId id="26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7CAED-9AB3-4816-BAC1-A3B1EFC1C96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FE37-530A-458A-BEF1-47BBF1837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83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08AF8-1EB5-47AB-BD39-783B21375CF1}" type="slidenum">
              <a:rPr lang="ru-RU"/>
              <a:pPr/>
              <a:t>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2FA52-05E1-4AFA-A738-8302DB09C0BB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B783A-9F9D-4364-BE11-6DD35FAACD15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A36C4D-FA06-4975-B38D-A6A7A1667B79}" type="slidenum">
              <a:rPr lang="ru-RU" smtClean="0">
                <a:latin typeface="Tahoma" pitchFamily="34" charset="0"/>
              </a:rPr>
              <a:pPr/>
              <a:t>17</a:t>
            </a:fld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90C7E8-064B-46A9-82DC-179DDCD258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12E5-E534-4D2B-9F65-970A8D42A3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tmn.fio.ru/works/26x/304/images/ogon.gif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http://tmn.fio.ru/works/26x/304/images/wozduh.jpg" TargetMode="Externa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http://tmn.fio.ru/works/26x/304/images/vsel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5" Type="http://schemas.openxmlformats.org/officeDocument/2006/relationships/image" Target="../media/image23.jpeg"/><Relationship Id="rId10" Type="http://schemas.openxmlformats.org/officeDocument/2006/relationships/image" Target="http://tmn.fio.ru/works/26x/304/images/woda.jpg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image" Target="http://tmn.fio.ru/works/26x/304/images/sem2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jpeg"/><Relationship Id="rId3" Type="http://schemas.openxmlformats.org/officeDocument/2006/relationships/image" Target="../media/image38.jpeg"/><Relationship Id="rId7" Type="http://schemas.openxmlformats.org/officeDocument/2006/relationships/image" Target="../media/image42.emf"/><Relationship Id="rId12" Type="http://schemas.openxmlformats.org/officeDocument/2006/relationships/image" Target="../media/image46.gi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gif"/><Relationship Id="rId5" Type="http://schemas.openxmlformats.org/officeDocument/2006/relationships/image" Target="../media/image40.jpeg"/><Relationship Id="rId15" Type="http://schemas.openxmlformats.org/officeDocument/2006/relationships/image" Target="../media/image49.wmf"/><Relationship Id="rId10" Type="http://schemas.openxmlformats.org/officeDocument/2006/relationships/image" Target="../media/image44.jpeg"/><Relationship Id="rId4" Type="http://schemas.openxmlformats.org/officeDocument/2006/relationships/image" Target="../media/image39.gif"/><Relationship Id="rId9" Type="http://schemas.openxmlformats.org/officeDocument/2006/relationships/image" Target="../media/image1.jpeg"/><Relationship Id="rId1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Прямоугольный параллелепипед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математики в 5 классе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высшей категории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Валеева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Л.Х.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681538" cy="4937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Физкультминутка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0" y="836613"/>
            <a:ext cx="5886450" cy="5386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Раз – подняться на носки и улыбнуться.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Два – согнуться, разогнуться.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Три – в ладоши три хлопка,</a:t>
            </a: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головою три кивка.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На четыре – руки шире.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Пять – руками помахать.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Шесть – за парту тихо сесть.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0490" name="Picture 10" descr="de06_01_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988" y="2636838"/>
            <a:ext cx="21320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MC90031042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333375"/>
            <a:ext cx="17192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1628775"/>
            <a:ext cx="22907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62753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Мячи, которыми вы много раз играли, имеют форму шара, хотя все они разных размеров. Многие небесные тела имеют форму, близкую к форме шара, включая и нашу планету. </a:t>
            </a:r>
          </a:p>
        </p:txBody>
      </p:sp>
      <p:pic>
        <p:nvPicPr>
          <p:cNvPr id="8195" name="Picture 6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1113"/>
            <a:ext cx="20875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J0183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284788"/>
            <a:ext cx="18288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AG0012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1864200-w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788" y="2746375"/>
            <a:ext cx="246221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ikos2p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1085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5okta2p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895600"/>
            <a:ext cx="1123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5kub2p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14800"/>
            <a:ext cx="1133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5dode2pr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410200"/>
            <a:ext cx="1133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tmn.fio.ru/works/26x/304/images/ogon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0" y="-228600"/>
            <a:ext cx="19081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35150" y="476250"/>
            <a:ext cx="440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7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  <a:p>
            <a:pPr eaLnBrk="0" hangingPunct="0"/>
            <a:endParaRPr lang="ru-RU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114800" y="3810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sz="120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25" name="Picture 9" descr="http://tmn.fio.ru/works/26x/304/images/woda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0" y="1112838"/>
            <a:ext cx="19081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114800" y="16764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27" name="Picture 11" descr="http://tmn.fio.ru/works/26x/304/images/wozduh.jpg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0" y="2571750"/>
            <a:ext cx="19081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09800" y="1600200"/>
            <a:ext cx="440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7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191000" y="29718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октаэдр</a:t>
            </a:r>
            <a:endParaRPr lang="ru-RU" sz="120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30" name="Picture 14" descr="http://tmn.fio.ru/works/26x/304/images/sem2.jpg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0" y="4003675"/>
            <a:ext cx="19081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096000" y="3048000"/>
            <a:ext cx="440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7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191000" y="41148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71"/>
                </a:solidFill>
                <a:latin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гексаэдр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33" name="Picture 17" descr="http://tmn.fio.ru/works/26x/304/images/vselen.jpg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5424488"/>
            <a:ext cx="19081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476375" y="5667375"/>
            <a:ext cx="440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вселенная</a:t>
            </a:r>
          </a:p>
          <a:p>
            <a:pPr eaLnBrk="0" hangingPunct="0"/>
            <a:endParaRPr lang="ru-RU" sz="36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284663" y="5516563"/>
            <a:ext cx="4632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додекаэдр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800" b="1" u="sng"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9388" y="0"/>
            <a:ext cx="5029200" cy="6324600"/>
            <a:chOff x="-3" y="-3"/>
            <a:chExt cx="2943" cy="3599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0" y="0"/>
              <a:ext cx="2937" cy="3593"/>
              <a:chOff x="0" y="0"/>
              <a:chExt cx="2937" cy="3593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1431" cy="708"/>
                <a:chOff x="0" y="0"/>
                <a:chExt cx="1431" cy="708"/>
              </a:xfrm>
            </p:grpSpPr>
            <p:sp>
              <p:nvSpPr>
                <p:cNvPr id="10300" name="Rectangle 23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1419" cy="69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301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31" cy="70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1431" y="0"/>
                <a:ext cx="1506" cy="708"/>
                <a:chOff x="1431" y="0"/>
                <a:chExt cx="1506" cy="708"/>
              </a:xfrm>
            </p:grpSpPr>
            <p:sp>
              <p:nvSpPr>
                <p:cNvPr id="102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437" y="6"/>
                  <a:ext cx="1494" cy="69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431" y="0"/>
                  <a:ext cx="1506" cy="70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0" y="720"/>
                <a:ext cx="1431" cy="750"/>
                <a:chOff x="0" y="720"/>
                <a:chExt cx="1431" cy="750"/>
              </a:xfrm>
            </p:grpSpPr>
            <p:sp>
              <p:nvSpPr>
                <p:cNvPr id="10296" name="Rectangle 29"/>
                <p:cNvSpPr>
                  <a:spLocks noChangeArrowheads="1"/>
                </p:cNvSpPr>
                <p:nvPr/>
              </p:nvSpPr>
              <p:spPr bwMode="auto">
                <a:xfrm>
                  <a:off x="6" y="726"/>
                  <a:ext cx="1419" cy="73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7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720"/>
                  <a:ext cx="1431" cy="75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431" y="720"/>
                <a:ext cx="1506" cy="750"/>
                <a:chOff x="1431" y="720"/>
                <a:chExt cx="1506" cy="750"/>
              </a:xfrm>
            </p:grpSpPr>
            <p:sp>
              <p:nvSpPr>
                <p:cNvPr id="10294" name="Rectangle 32"/>
                <p:cNvSpPr>
                  <a:spLocks noChangeArrowheads="1"/>
                </p:cNvSpPr>
                <p:nvPr/>
              </p:nvSpPr>
              <p:spPr bwMode="auto">
                <a:xfrm>
                  <a:off x="1437" y="726"/>
                  <a:ext cx="1494" cy="73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5" name="Rectangle 33"/>
                <p:cNvSpPr>
                  <a:spLocks noChangeArrowheads="1"/>
                </p:cNvSpPr>
                <p:nvPr/>
              </p:nvSpPr>
              <p:spPr bwMode="auto">
                <a:xfrm>
                  <a:off x="1431" y="720"/>
                  <a:ext cx="1506" cy="75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0" y="1482"/>
                <a:ext cx="1431" cy="552"/>
                <a:chOff x="0" y="1482"/>
                <a:chExt cx="1431" cy="552"/>
              </a:xfrm>
            </p:grpSpPr>
            <p:sp>
              <p:nvSpPr>
                <p:cNvPr id="10292" name="Rectangle 35"/>
                <p:cNvSpPr>
                  <a:spLocks noChangeArrowheads="1"/>
                </p:cNvSpPr>
                <p:nvPr/>
              </p:nvSpPr>
              <p:spPr bwMode="auto">
                <a:xfrm>
                  <a:off x="6" y="1488"/>
                  <a:ext cx="1419" cy="54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3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482"/>
                  <a:ext cx="1431" cy="552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1431" y="1482"/>
                <a:ext cx="1506" cy="552"/>
                <a:chOff x="1431" y="1482"/>
                <a:chExt cx="1506" cy="552"/>
              </a:xfrm>
            </p:grpSpPr>
            <p:sp>
              <p:nvSpPr>
                <p:cNvPr id="10290" name="Rectangle 38"/>
                <p:cNvSpPr>
                  <a:spLocks noChangeArrowheads="1"/>
                </p:cNvSpPr>
                <p:nvPr/>
              </p:nvSpPr>
              <p:spPr bwMode="auto">
                <a:xfrm>
                  <a:off x="1437" y="1488"/>
                  <a:ext cx="1494" cy="54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2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ru-RU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291" name="Rectangle 39"/>
                <p:cNvSpPr>
                  <a:spLocks noChangeArrowheads="1"/>
                </p:cNvSpPr>
                <p:nvPr/>
              </p:nvSpPr>
              <p:spPr bwMode="auto">
                <a:xfrm>
                  <a:off x="1431" y="1482"/>
                  <a:ext cx="1506" cy="552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0" y="2046"/>
                <a:ext cx="1431" cy="806"/>
                <a:chOff x="0" y="2046"/>
                <a:chExt cx="1431" cy="806"/>
              </a:xfrm>
            </p:grpSpPr>
            <p:sp>
              <p:nvSpPr>
                <p:cNvPr id="10288" name="Rectangle 41"/>
                <p:cNvSpPr>
                  <a:spLocks noChangeArrowheads="1"/>
                </p:cNvSpPr>
                <p:nvPr/>
              </p:nvSpPr>
              <p:spPr bwMode="auto">
                <a:xfrm>
                  <a:off x="6" y="2052"/>
                  <a:ext cx="1419" cy="794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9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046"/>
                  <a:ext cx="1431" cy="80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431" y="2046"/>
                <a:ext cx="1506" cy="806"/>
                <a:chOff x="1431" y="2046"/>
                <a:chExt cx="1506" cy="806"/>
              </a:xfrm>
            </p:grpSpPr>
            <p:sp>
              <p:nvSpPr>
                <p:cNvPr id="10286" name="Rectangle 44"/>
                <p:cNvSpPr>
                  <a:spLocks noChangeArrowheads="1"/>
                </p:cNvSpPr>
                <p:nvPr/>
              </p:nvSpPr>
              <p:spPr bwMode="auto">
                <a:xfrm>
                  <a:off x="1437" y="2052"/>
                  <a:ext cx="1494" cy="794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7" name="Rectangle 45"/>
                <p:cNvSpPr>
                  <a:spLocks noChangeArrowheads="1"/>
                </p:cNvSpPr>
                <p:nvPr/>
              </p:nvSpPr>
              <p:spPr bwMode="auto">
                <a:xfrm>
                  <a:off x="1431" y="2046"/>
                  <a:ext cx="1506" cy="80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0" y="2864"/>
                <a:ext cx="1431" cy="729"/>
                <a:chOff x="0" y="2864"/>
                <a:chExt cx="1431" cy="729"/>
              </a:xfrm>
            </p:grpSpPr>
            <p:sp>
              <p:nvSpPr>
                <p:cNvPr id="10284" name="Rectangle 47"/>
                <p:cNvSpPr>
                  <a:spLocks noChangeArrowheads="1"/>
                </p:cNvSpPr>
                <p:nvPr/>
              </p:nvSpPr>
              <p:spPr bwMode="auto">
                <a:xfrm>
                  <a:off x="6" y="2870"/>
                  <a:ext cx="1419" cy="717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5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864"/>
                  <a:ext cx="1431" cy="729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9"/>
              <p:cNvGrpSpPr>
                <a:grpSpLocks/>
              </p:cNvGrpSpPr>
              <p:nvPr/>
            </p:nvGrpSpPr>
            <p:grpSpPr bwMode="auto">
              <a:xfrm>
                <a:off x="1431" y="2864"/>
                <a:ext cx="1506" cy="729"/>
                <a:chOff x="1431" y="2864"/>
                <a:chExt cx="1506" cy="729"/>
              </a:xfrm>
            </p:grpSpPr>
            <p:sp>
              <p:nvSpPr>
                <p:cNvPr id="10282" name="Rectangle 50"/>
                <p:cNvSpPr>
                  <a:spLocks noChangeArrowheads="1"/>
                </p:cNvSpPr>
                <p:nvPr/>
              </p:nvSpPr>
              <p:spPr bwMode="auto">
                <a:xfrm>
                  <a:off x="1437" y="2870"/>
                  <a:ext cx="1494" cy="717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3" name="Rectangle 51"/>
                <p:cNvSpPr>
                  <a:spLocks noChangeArrowheads="1"/>
                </p:cNvSpPr>
                <p:nvPr/>
              </p:nvSpPr>
              <p:spPr bwMode="auto">
                <a:xfrm>
                  <a:off x="1431" y="2864"/>
                  <a:ext cx="1506" cy="729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10271" name="Rectangle 52"/>
            <p:cNvSpPr>
              <a:spLocks noChangeArrowheads="1"/>
            </p:cNvSpPr>
            <p:nvPr/>
          </p:nvSpPr>
          <p:spPr bwMode="auto">
            <a:xfrm>
              <a:off x="-3" y="-3"/>
              <a:ext cx="2943" cy="3599"/>
            </a:xfrm>
            <a:prstGeom prst="rect">
              <a:avLst/>
            </a:prstGeom>
            <a:noFill/>
            <a:ln w="0" cap="rnd">
              <a:noFill/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0261" name="Text Box 53"/>
          <p:cNvSpPr txBox="1">
            <a:spLocks noChangeArrowheads="1"/>
          </p:cNvSpPr>
          <p:nvPr/>
        </p:nvSpPr>
        <p:spPr bwMode="auto">
          <a:xfrm>
            <a:off x="1908175" y="1628775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accent2"/>
                </a:solidFill>
                <a:latin typeface="Times New Roman" pitchFamily="18" charset="0"/>
              </a:rPr>
              <a:t>вода</a:t>
            </a:r>
          </a:p>
        </p:txBody>
      </p:sp>
      <p:sp>
        <p:nvSpPr>
          <p:cNvPr id="10262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166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земля</a:t>
            </a:r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1835150" y="2852738"/>
            <a:ext cx="137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>воздух</a:t>
            </a:r>
          </a:p>
        </p:txBody>
      </p:sp>
      <p:pic>
        <p:nvPicPr>
          <p:cNvPr id="10264" name="Picture 57" descr="5tetra2pro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59113" y="476250"/>
            <a:ext cx="10668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Text Box 58"/>
          <p:cNvSpPr txBox="1">
            <a:spLocks noChangeArrowheads="1"/>
          </p:cNvSpPr>
          <p:nvPr/>
        </p:nvSpPr>
        <p:spPr bwMode="auto">
          <a:xfrm>
            <a:off x="56388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i="1" u="sng">
              <a:latin typeface="Times New Roman" pitchFamily="18" charset="0"/>
            </a:endParaRPr>
          </a:p>
        </p:txBody>
      </p:sp>
      <p:sp>
        <p:nvSpPr>
          <p:cNvPr id="10266" name="Text Box 60"/>
          <p:cNvSpPr txBox="1">
            <a:spLocks noChangeArrowheads="1"/>
          </p:cNvSpPr>
          <p:nvPr/>
        </p:nvSpPr>
        <p:spPr bwMode="auto">
          <a:xfrm>
            <a:off x="5638800" y="31242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 i="1" u="sng">
              <a:latin typeface="Times New Roman" pitchFamily="18" charset="0"/>
            </a:endParaRPr>
          </a:p>
        </p:txBody>
      </p:sp>
      <p:sp>
        <p:nvSpPr>
          <p:cNvPr id="10267" name="Text Box 61"/>
          <p:cNvSpPr txBox="1">
            <a:spLocks noChangeArrowheads="1"/>
          </p:cNvSpPr>
          <p:nvPr/>
        </p:nvSpPr>
        <p:spPr bwMode="auto">
          <a:xfrm>
            <a:off x="5029200" y="3276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i="1" u="sng">
              <a:latin typeface="Times New Roman" pitchFamily="18" charset="0"/>
            </a:endParaRPr>
          </a:p>
        </p:txBody>
      </p:sp>
      <p:sp>
        <p:nvSpPr>
          <p:cNvPr id="10268" name="Rectangle 66"/>
          <p:cNvSpPr>
            <a:spLocks noChangeArrowheads="1"/>
          </p:cNvSpPr>
          <p:nvPr/>
        </p:nvSpPr>
        <p:spPr bwMode="auto">
          <a:xfrm>
            <a:off x="5364163" y="1844675"/>
            <a:ext cx="36004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Среди множества разнообразных геометрических тел есть большая группа многогранников</a:t>
            </a:r>
            <a:r>
              <a:rPr lang="ru-RU" sz="3200" b="1" dirty="0">
                <a:solidFill>
                  <a:schemeClr val="accent2"/>
                </a:solidFill>
              </a:rPr>
              <a:t>.</a:t>
            </a:r>
            <a:r>
              <a:rPr lang="ru-RU" sz="3200" dirty="0"/>
              <a:t> </a:t>
            </a:r>
          </a:p>
        </p:txBody>
      </p:sp>
      <p:pic>
        <p:nvPicPr>
          <p:cNvPr id="10269" name="Picture 67" descr="AG00135_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56213" y="0"/>
            <a:ext cx="38877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2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978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Тема:Прямоугольный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параллелепипед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651500" y="1412875"/>
            <a:ext cx="2808288" cy="37449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357938" y="1412875"/>
            <a:ext cx="14287" cy="302418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372225" y="4451350"/>
            <a:ext cx="2087563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665788" y="4437063"/>
            <a:ext cx="706437" cy="7207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9" name="Picture 9" descr="1864200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25193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555875" y="2420938"/>
            <a:ext cx="2736850" cy="1368425"/>
          </a:xfrm>
          <a:prstGeom prst="wedgeEllipseCallout">
            <a:avLst>
              <a:gd name="adj1" fmla="val -21579"/>
              <a:gd name="adj2" fmla="val 6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chemeClr val="accent2"/>
                </a:solidFill>
              </a:rPr>
              <a:t>Правильно напишите!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555875" y="1773238"/>
            <a:ext cx="4103688" cy="1368425"/>
          </a:xfrm>
          <a:prstGeom prst="wedgeEllipseCallout">
            <a:avLst>
              <a:gd name="adj1" fmla="val -31046"/>
              <a:gd name="adj2" fmla="val 6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chemeClr val="accent2"/>
                </a:solidFill>
              </a:rPr>
              <a:t>Приведите примеры прямоугольного параллелепипеда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924800" cy="838200"/>
          </a:xfrm>
          <a:solidFill>
            <a:srgbClr val="FEFAF4"/>
          </a:solidFill>
          <a:ln w="57150" cmpd="thickThin"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i="1" smtClean="0">
                <a:solidFill>
                  <a:srgbClr val="800080"/>
                </a:solidFill>
                <a:latin typeface="Times New Roman" pitchFamily="18" charset="0"/>
              </a:rPr>
              <a:t>Цель урока: 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28600" y="29718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познакомиться с понятием прямоугольный параллелепипед, его составными частями, их свойствами; научиться  находить площадь поверхности и сумму длин его ребер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7525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Что такое прямоугольный параллелепипед?</a:t>
            </a:r>
          </a:p>
        </p:txBody>
      </p:sp>
      <p:pic>
        <p:nvPicPr>
          <p:cNvPr id="19459" name="Picture 2" descr="C:\Users\Александр и Ольга\Pictures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00125"/>
            <a:ext cx="1943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Александр и Ольга\Pictures\53437_30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1828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Александр и Ольга\Pictures\iCA3JX2I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285875"/>
            <a:ext cx="1905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:\Users\Александр и Ольга\Pictures\iCAA5KX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3071813"/>
            <a:ext cx="18907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C:\Users\Александр и Ольга\Pictures\iCA5P2DH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429125"/>
            <a:ext cx="16287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C:\Users\Александр и Ольга\Pictures\iCAC7TWH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485775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C:\Users\Александр и Ольга\Pictures\iCAN935H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5072063"/>
            <a:ext cx="20462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9" descr="C:\Users\Александр и Ольга\Pictures\iCAFS66X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21468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0" descr="C:\Users\Александр и Ольга\Pictures\iCAUC0KC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3786188"/>
            <a:ext cx="14287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1" descr="C:\Users\Александр и Ольга\Pictures\iCAYHW3K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3" y="1643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5" name="Picture 5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7188" y="5716588"/>
            <a:ext cx="781050" cy="781050"/>
          </a:xfrm>
          <a:prstGeom prst="rect">
            <a:avLst/>
          </a:prstGeom>
          <a:noFill/>
        </p:spPr>
      </p:pic>
      <p:pic>
        <p:nvPicPr>
          <p:cNvPr id="353295" name="Picture 15" descr="электронная лам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3562350"/>
            <a:ext cx="682625" cy="1628775"/>
          </a:xfrm>
          <a:prstGeom prst="rect">
            <a:avLst/>
          </a:prstGeom>
          <a:noFill/>
        </p:spPr>
      </p:pic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393700" y="276225"/>
            <a:ext cx="3492500" cy="1200329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 dirty="0">
                <a:latin typeface="Times New Roman" pitchFamily="18" charset="0"/>
                <a:cs typeface="Times New Roman" pitchFamily="18" charset="0"/>
              </a:rPr>
              <a:t>Какие предметы имеют форму прямоугольного </a:t>
            </a:r>
          </a:p>
          <a:p>
            <a:r>
              <a:rPr lang="ru-RU" sz="2400" b="1" baseline="0" dirty="0">
                <a:latin typeface="Times New Roman" pitchFamily="18" charset="0"/>
                <a:cs typeface="Times New Roman" pitchFamily="18" charset="0"/>
              </a:rPr>
              <a:t>параллелепипеда?</a:t>
            </a:r>
          </a:p>
        </p:txBody>
      </p:sp>
      <p:grpSp>
        <p:nvGrpSpPr>
          <p:cNvPr id="2" name="Group 197"/>
          <p:cNvGrpSpPr>
            <a:grpSpLocks/>
          </p:cNvGrpSpPr>
          <p:nvPr/>
        </p:nvGrpSpPr>
        <p:grpSpPr bwMode="auto">
          <a:xfrm>
            <a:off x="5600700" y="3962400"/>
            <a:ext cx="1993900" cy="2024063"/>
            <a:chOff x="3528" y="2496"/>
            <a:chExt cx="1256" cy="1275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528" y="2496"/>
              <a:ext cx="1256" cy="1272"/>
              <a:chOff x="376" y="1256"/>
              <a:chExt cx="2080" cy="2296"/>
            </a:xfrm>
          </p:grpSpPr>
          <p:sp>
            <p:nvSpPr>
              <p:cNvPr id="353300" name="Freeform 20"/>
              <p:cNvSpPr>
                <a:spLocks/>
              </p:cNvSpPr>
              <p:nvPr/>
            </p:nvSpPr>
            <p:spPr bwMode="auto">
              <a:xfrm>
                <a:off x="408" y="1912"/>
                <a:ext cx="2000" cy="456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1504" y="448"/>
                  </a:cxn>
                  <a:cxn ang="0">
                    <a:pos x="2000" y="0"/>
                  </a:cxn>
                  <a:cxn ang="0">
                    <a:pos x="504" y="0"/>
                  </a:cxn>
                  <a:cxn ang="0">
                    <a:pos x="0" y="456"/>
                  </a:cxn>
                </a:cxnLst>
                <a:rect l="0" t="0" r="r" b="b"/>
                <a:pathLst>
                  <a:path w="2000" h="456">
                    <a:moveTo>
                      <a:pt x="0" y="456"/>
                    </a:moveTo>
                    <a:lnTo>
                      <a:pt x="1504" y="448"/>
                    </a:lnTo>
                    <a:lnTo>
                      <a:pt x="2000" y="0"/>
                    </a:lnTo>
                    <a:lnTo>
                      <a:pt x="504" y="0"/>
                    </a:lnTo>
                    <a:lnTo>
                      <a:pt x="0" y="4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00FF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1" name="Freeform 21"/>
              <p:cNvSpPr>
                <a:spLocks/>
              </p:cNvSpPr>
              <p:nvPr/>
            </p:nvSpPr>
            <p:spPr bwMode="auto">
              <a:xfrm>
                <a:off x="1904" y="1928"/>
                <a:ext cx="520" cy="1624"/>
              </a:xfrm>
              <a:custGeom>
                <a:avLst/>
                <a:gdLst/>
                <a:ahLst/>
                <a:cxnLst>
                  <a:cxn ang="0">
                    <a:pos x="16" y="1624"/>
                  </a:cxn>
                  <a:cxn ang="0">
                    <a:pos x="520" y="1096"/>
                  </a:cxn>
                  <a:cxn ang="0">
                    <a:pos x="504" y="0"/>
                  </a:cxn>
                  <a:cxn ang="0">
                    <a:pos x="0" y="448"/>
                  </a:cxn>
                  <a:cxn ang="0">
                    <a:pos x="16" y="1624"/>
                  </a:cxn>
                </a:cxnLst>
                <a:rect l="0" t="0" r="r" b="b"/>
                <a:pathLst>
                  <a:path w="520" h="1624">
                    <a:moveTo>
                      <a:pt x="16" y="1624"/>
                    </a:moveTo>
                    <a:lnTo>
                      <a:pt x="520" y="1096"/>
                    </a:lnTo>
                    <a:lnTo>
                      <a:pt x="504" y="0"/>
                    </a:lnTo>
                    <a:lnTo>
                      <a:pt x="0" y="448"/>
                    </a:lnTo>
                    <a:lnTo>
                      <a:pt x="16" y="1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2" name="Freeform 22"/>
              <p:cNvSpPr>
                <a:spLocks/>
              </p:cNvSpPr>
              <p:nvPr/>
            </p:nvSpPr>
            <p:spPr bwMode="auto">
              <a:xfrm>
                <a:off x="416" y="2376"/>
                <a:ext cx="1504" cy="1168"/>
              </a:xfrm>
              <a:custGeom>
                <a:avLst/>
                <a:gdLst/>
                <a:ahLst/>
                <a:cxnLst>
                  <a:cxn ang="0">
                    <a:pos x="0" y="1168"/>
                  </a:cxn>
                  <a:cxn ang="0">
                    <a:pos x="1504" y="1168"/>
                  </a:cxn>
                  <a:cxn ang="0">
                    <a:pos x="1488" y="0"/>
                  </a:cxn>
                  <a:cxn ang="0">
                    <a:pos x="0" y="0"/>
                  </a:cxn>
                  <a:cxn ang="0">
                    <a:pos x="0" y="1168"/>
                  </a:cxn>
                </a:cxnLst>
                <a:rect l="0" t="0" r="r" b="b"/>
                <a:pathLst>
                  <a:path w="1504" h="1168">
                    <a:moveTo>
                      <a:pt x="0" y="1168"/>
                    </a:moveTo>
                    <a:lnTo>
                      <a:pt x="1504" y="1168"/>
                    </a:lnTo>
                    <a:lnTo>
                      <a:pt x="1488" y="0"/>
                    </a:lnTo>
                    <a:lnTo>
                      <a:pt x="0" y="0"/>
                    </a:lnTo>
                    <a:lnTo>
                      <a:pt x="0" y="116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3" name="AutoShape 23"/>
              <p:cNvSpPr>
                <a:spLocks noChangeArrowheads="1"/>
              </p:cNvSpPr>
              <p:nvPr/>
            </p:nvSpPr>
            <p:spPr bwMode="auto">
              <a:xfrm>
                <a:off x="416" y="1504"/>
                <a:ext cx="1992" cy="2048"/>
              </a:xfrm>
              <a:prstGeom prst="cube">
                <a:avLst>
                  <a:gd name="adj" fmla="val 25000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3304" name="Line 24"/>
              <p:cNvSpPr>
                <a:spLocks noChangeShapeType="1"/>
              </p:cNvSpPr>
              <p:nvPr/>
            </p:nvSpPr>
            <p:spPr bwMode="auto">
              <a:xfrm>
                <a:off x="912" y="1496"/>
                <a:ext cx="0" cy="15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5" name="Freeform 25"/>
              <p:cNvSpPr>
                <a:spLocks/>
              </p:cNvSpPr>
              <p:nvPr/>
            </p:nvSpPr>
            <p:spPr bwMode="auto">
              <a:xfrm>
                <a:off x="424" y="3048"/>
                <a:ext cx="1984" cy="496"/>
              </a:xfrm>
              <a:custGeom>
                <a:avLst/>
                <a:gdLst/>
                <a:ahLst/>
                <a:cxnLst>
                  <a:cxn ang="0">
                    <a:pos x="1984" y="8"/>
                  </a:cxn>
                  <a:cxn ang="0">
                    <a:pos x="496" y="0"/>
                  </a:cxn>
                  <a:cxn ang="0">
                    <a:pos x="0" y="496"/>
                  </a:cxn>
                </a:cxnLst>
                <a:rect l="0" t="0" r="r" b="b"/>
                <a:pathLst>
                  <a:path w="1984" h="496">
                    <a:moveTo>
                      <a:pt x="1984" y="8"/>
                    </a:moveTo>
                    <a:lnTo>
                      <a:pt x="496" y="0"/>
                    </a:lnTo>
                    <a:lnTo>
                      <a:pt x="0" y="4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2360" y="1256"/>
                <a:ext cx="96" cy="248"/>
                <a:chOff x="2360" y="1256"/>
                <a:chExt cx="96" cy="248"/>
              </a:xfrm>
            </p:grpSpPr>
            <p:sp>
              <p:nvSpPr>
                <p:cNvPr id="353307" name="Oval 27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08" name="Freeform 28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880" y="1280"/>
                <a:ext cx="96" cy="248"/>
                <a:chOff x="2360" y="1256"/>
                <a:chExt cx="96" cy="248"/>
              </a:xfrm>
            </p:grpSpPr>
            <p:sp>
              <p:nvSpPr>
                <p:cNvPr id="353310" name="Oval 30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11" name="Freeform 31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76" y="1784"/>
                <a:ext cx="96" cy="248"/>
                <a:chOff x="2360" y="1256"/>
                <a:chExt cx="96" cy="248"/>
              </a:xfrm>
            </p:grpSpPr>
            <p:sp>
              <p:nvSpPr>
                <p:cNvPr id="353313" name="Oval 33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14" name="Freeform 34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1864" y="1792"/>
                <a:ext cx="96" cy="248"/>
                <a:chOff x="2360" y="1256"/>
                <a:chExt cx="96" cy="248"/>
              </a:xfrm>
            </p:grpSpPr>
            <p:sp>
              <p:nvSpPr>
                <p:cNvPr id="353316" name="Oval 36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17" name="Freeform 37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353318" name="Picture 38" descr="f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631" y="3102"/>
              <a:ext cx="442" cy="492"/>
            </a:xfrm>
            <a:prstGeom prst="rect">
              <a:avLst/>
            </a:prstGeom>
            <a:noFill/>
          </p:spPr>
        </p:pic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3856" y="3544"/>
              <a:ext cx="106" cy="200"/>
              <a:chOff x="1448" y="3448"/>
              <a:chExt cx="304" cy="472"/>
            </a:xfrm>
          </p:grpSpPr>
          <p:sp>
            <p:nvSpPr>
              <p:cNvPr id="353320" name="Freeform 40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21" name="Freeform 41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22" name="Freeform 42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3323" name="Freeform 43"/>
            <p:cNvSpPr>
              <a:spLocks/>
            </p:cNvSpPr>
            <p:nvPr/>
          </p:nvSpPr>
          <p:spPr bwMode="auto">
            <a:xfrm rot="771150">
              <a:off x="3823" y="3694"/>
              <a:ext cx="108" cy="77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4" name="Freeform 44"/>
            <p:cNvSpPr>
              <a:spLocks/>
            </p:cNvSpPr>
            <p:nvPr/>
          </p:nvSpPr>
          <p:spPr bwMode="auto">
            <a:xfrm rot="771150">
              <a:off x="4211" y="3674"/>
              <a:ext cx="82" cy="8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5" name="plant"/>
            <p:cNvSpPr>
              <a:spLocks noEditPoints="1" noChangeArrowheads="1"/>
            </p:cNvSpPr>
            <p:nvPr/>
          </p:nvSpPr>
          <p:spPr bwMode="auto">
            <a:xfrm>
              <a:off x="4092" y="3621"/>
              <a:ext cx="157" cy="7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6" name="Freeform 46"/>
            <p:cNvSpPr>
              <a:spLocks/>
            </p:cNvSpPr>
            <p:nvPr/>
          </p:nvSpPr>
          <p:spPr bwMode="auto">
            <a:xfrm rot="3063331">
              <a:off x="3765" y="3653"/>
              <a:ext cx="27" cy="139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7" name="Freeform 47"/>
            <p:cNvSpPr>
              <a:spLocks/>
            </p:cNvSpPr>
            <p:nvPr/>
          </p:nvSpPr>
          <p:spPr bwMode="auto">
            <a:xfrm rot="10062463">
              <a:off x="3937" y="3648"/>
              <a:ext cx="93" cy="5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8" name="Freeform 48"/>
            <p:cNvSpPr>
              <a:spLocks/>
            </p:cNvSpPr>
            <p:nvPr/>
          </p:nvSpPr>
          <p:spPr bwMode="auto">
            <a:xfrm rot="771150">
              <a:off x="4582" y="3455"/>
              <a:ext cx="53" cy="8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9" name="plant"/>
            <p:cNvSpPr>
              <a:spLocks noEditPoints="1" noChangeArrowheads="1"/>
            </p:cNvSpPr>
            <p:nvPr/>
          </p:nvSpPr>
          <p:spPr bwMode="auto">
            <a:xfrm>
              <a:off x="3588" y="3686"/>
              <a:ext cx="167" cy="6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 rot="1124159">
              <a:off x="4602" y="3253"/>
              <a:ext cx="27" cy="246"/>
              <a:chOff x="1448" y="3448"/>
              <a:chExt cx="304" cy="472"/>
            </a:xfrm>
          </p:grpSpPr>
          <p:sp>
            <p:nvSpPr>
              <p:cNvPr id="353331" name="Freeform 51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32" name="Freeform 52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33" name="Freeform 53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53334" name="Picture 54" descr="Москва Спасская башня Московского Крем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200" y="241300"/>
            <a:ext cx="1600200" cy="2133600"/>
          </a:xfrm>
          <a:prstGeom prst="rect">
            <a:avLst/>
          </a:prstGeom>
          <a:noFill/>
        </p:spPr>
      </p:pic>
      <p:pic>
        <p:nvPicPr>
          <p:cNvPr id="353338" name="Picture 58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5700" y="155575"/>
            <a:ext cx="2908300" cy="2266950"/>
          </a:xfrm>
          <a:prstGeom prst="rect">
            <a:avLst/>
          </a:prstGeom>
          <a:noFill/>
        </p:spPr>
      </p:pic>
      <p:pic>
        <p:nvPicPr>
          <p:cNvPr id="353339" name="Picture 59" descr="поез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55763"/>
            <a:ext cx="8440738" cy="1770062"/>
          </a:xfrm>
          <a:prstGeom prst="rect">
            <a:avLst/>
          </a:prstGeom>
          <a:noFill/>
        </p:spPr>
      </p:pic>
      <p:pic>
        <p:nvPicPr>
          <p:cNvPr id="353340" name="Picture 60" descr="Рисунок12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338" y="3560763"/>
            <a:ext cx="2054225" cy="1282700"/>
          </a:xfrm>
          <a:prstGeom prst="rect">
            <a:avLst/>
          </a:prstGeom>
          <a:noFill/>
        </p:spPr>
      </p:pic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495300" y="4597400"/>
            <a:ext cx="1727200" cy="1549400"/>
            <a:chOff x="368" y="880"/>
            <a:chExt cx="3024" cy="3096"/>
          </a:xfrm>
        </p:grpSpPr>
        <p:sp>
          <p:nvSpPr>
            <p:cNvPr id="353342" name="AutoShape 62" descr="Папирус"/>
            <p:cNvSpPr>
              <a:spLocks noChangeArrowheads="1"/>
            </p:cNvSpPr>
            <p:nvPr/>
          </p:nvSpPr>
          <p:spPr bwMode="auto">
            <a:xfrm>
              <a:off x="568" y="1672"/>
              <a:ext cx="2512" cy="2136"/>
            </a:xfrm>
            <a:prstGeom prst="cube">
              <a:avLst>
                <a:gd name="adj" fmla="val 25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343" name="Freeform 63" descr="Папирус"/>
            <p:cNvSpPr>
              <a:spLocks/>
            </p:cNvSpPr>
            <p:nvPr/>
          </p:nvSpPr>
          <p:spPr bwMode="auto">
            <a:xfrm>
              <a:off x="368" y="880"/>
              <a:ext cx="3024" cy="1656"/>
            </a:xfrm>
            <a:custGeom>
              <a:avLst/>
              <a:gdLst/>
              <a:ahLst/>
              <a:cxnLst>
                <a:cxn ang="0">
                  <a:pos x="0" y="1552"/>
                </a:cxn>
                <a:cxn ang="0">
                  <a:pos x="1256" y="880"/>
                </a:cxn>
                <a:cxn ang="0">
                  <a:pos x="1240" y="880"/>
                </a:cxn>
                <a:cxn ang="0">
                  <a:pos x="2544" y="1656"/>
                </a:cxn>
                <a:cxn ang="0">
                  <a:pos x="3024" y="1112"/>
                </a:cxn>
                <a:cxn ang="0">
                  <a:pos x="1744" y="0"/>
                </a:cxn>
                <a:cxn ang="0">
                  <a:pos x="1264" y="888"/>
                </a:cxn>
                <a:cxn ang="0">
                  <a:pos x="1488" y="464"/>
                </a:cxn>
                <a:cxn ang="0">
                  <a:pos x="1752" y="8"/>
                </a:cxn>
                <a:cxn ang="0">
                  <a:pos x="288" y="920"/>
                </a:cxn>
                <a:cxn ang="0">
                  <a:pos x="0" y="1552"/>
                </a:cxn>
              </a:cxnLst>
              <a:rect l="0" t="0" r="r" b="b"/>
              <a:pathLst>
                <a:path w="3024" h="1656">
                  <a:moveTo>
                    <a:pt x="0" y="1552"/>
                  </a:moveTo>
                  <a:lnTo>
                    <a:pt x="1256" y="880"/>
                  </a:lnTo>
                  <a:lnTo>
                    <a:pt x="1240" y="880"/>
                  </a:lnTo>
                  <a:lnTo>
                    <a:pt x="2544" y="1656"/>
                  </a:lnTo>
                  <a:lnTo>
                    <a:pt x="3024" y="1112"/>
                  </a:lnTo>
                  <a:lnTo>
                    <a:pt x="1744" y="0"/>
                  </a:lnTo>
                  <a:lnTo>
                    <a:pt x="1264" y="888"/>
                  </a:lnTo>
                  <a:lnTo>
                    <a:pt x="1488" y="464"/>
                  </a:lnTo>
                  <a:lnTo>
                    <a:pt x="1752" y="8"/>
                  </a:lnTo>
                  <a:lnTo>
                    <a:pt x="288" y="920"/>
                  </a:lnTo>
                  <a:lnTo>
                    <a:pt x="0" y="1552"/>
                  </a:lnTo>
                  <a:close/>
                </a:path>
              </a:pathLst>
            </a:custGeom>
            <a:blipFill dpi="0" rotWithShape="1">
              <a:blip r:embed="rId9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4" name="Line 64"/>
            <p:cNvSpPr>
              <a:spLocks noChangeShapeType="1"/>
            </p:cNvSpPr>
            <p:nvPr/>
          </p:nvSpPr>
          <p:spPr bwMode="auto">
            <a:xfrm>
              <a:off x="888" y="2200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5" name="Freeform 65"/>
            <p:cNvSpPr>
              <a:spLocks/>
            </p:cNvSpPr>
            <p:nvPr/>
          </p:nvSpPr>
          <p:spPr bwMode="auto">
            <a:xfrm>
              <a:off x="1192" y="3029"/>
              <a:ext cx="640" cy="187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128" y="67"/>
                </a:cxn>
                <a:cxn ang="0">
                  <a:pos x="312" y="3"/>
                </a:cxn>
                <a:cxn ang="0">
                  <a:pos x="520" y="51"/>
                </a:cxn>
                <a:cxn ang="0">
                  <a:pos x="640" y="187"/>
                </a:cxn>
              </a:cxnLst>
              <a:rect l="0" t="0" r="r" b="b"/>
              <a:pathLst>
                <a:path w="640" h="187">
                  <a:moveTo>
                    <a:pt x="0" y="187"/>
                  </a:moveTo>
                  <a:cubicBezTo>
                    <a:pt x="35" y="142"/>
                    <a:pt x="76" y="98"/>
                    <a:pt x="128" y="67"/>
                  </a:cubicBezTo>
                  <a:cubicBezTo>
                    <a:pt x="180" y="36"/>
                    <a:pt x="247" y="6"/>
                    <a:pt x="312" y="3"/>
                  </a:cubicBezTo>
                  <a:cubicBezTo>
                    <a:pt x="377" y="0"/>
                    <a:pt x="465" y="20"/>
                    <a:pt x="520" y="51"/>
                  </a:cubicBezTo>
                  <a:cubicBezTo>
                    <a:pt x="575" y="82"/>
                    <a:pt x="615" y="159"/>
                    <a:pt x="640" y="18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6" name="Line 66"/>
            <p:cNvSpPr>
              <a:spLocks noChangeShapeType="1"/>
            </p:cNvSpPr>
            <p:nvPr/>
          </p:nvSpPr>
          <p:spPr bwMode="auto">
            <a:xfrm>
              <a:off x="1824" y="2232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7" name="Freeform 67"/>
            <p:cNvSpPr>
              <a:spLocks/>
            </p:cNvSpPr>
            <p:nvPr/>
          </p:nvSpPr>
          <p:spPr bwMode="auto">
            <a:xfrm>
              <a:off x="2160" y="2232"/>
              <a:ext cx="1" cy="1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68"/>
                </a:cxn>
              </a:cxnLst>
              <a:rect l="0" t="0" r="r" b="b"/>
              <a:pathLst>
                <a:path w="1" h="1568">
                  <a:moveTo>
                    <a:pt x="0" y="0"/>
                  </a:moveTo>
                  <a:lnTo>
                    <a:pt x="0" y="156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8" name="Freeform 68"/>
            <p:cNvSpPr>
              <a:spLocks/>
            </p:cNvSpPr>
            <p:nvPr/>
          </p:nvSpPr>
          <p:spPr bwMode="auto">
            <a:xfrm>
              <a:off x="2712" y="2368"/>
              <a:ext cx="8" cy="1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64"/>
                </a:cxn>
              </a:cxnLst>
              <a:rect l="0" t="0" r="r" b="b"/>
              <a:pathLst>
                <a:path w="8" h="1264">
                  <a:moveTo>
                    <a:pt x="0" y="0"/>
                  </a:moveTo>
                  <a:lnTo>
                    <a:pt x="8" y="1264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9" name="Freeform 69"/>
            <p:cNvSpPr>
              <a:spLocks/>
            </p:cNvSpPr>
            <p:nvPr/>
          </p:nvSpPr>
          <p:spPr bwMode="auto">
            <a:xfrm>
              <a:off x="2864" y="2520"/>
              <a:ext cx="8" cy="95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52"/>
                </a:cxn>
              </a:cxnLst>
              <a:rect l="0" t="0" r="r" b="b"/>
              <a:pathLst>
                <a:path w="8" h="952">
                  <a:moveTo>
                    <a:pt x="8" y="0"/>
                  </a:moveTo>
                  <a:lnTo>
                    <a:pt x="0" y="95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0" name="Freeform 70"/>
            <p:cNvSpPr>
              <a:spLocks/>
            </p:cNvSpPr>
            <p:nvPr/>
          </p:nvSpPr>
          <p:spPr bwMode="auto">
            <a:xfrm>
              <a:off x="2992" y="2464"/>
              <a:ext cx="8" cy="8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88"/>
                </a:cxn>
              </a:cxnLst>
              <a:rect l="0" t="0" r="r" b="b"/>
              <a:pathLst>
                <a:path w="8" h="888">
                  <a:moveTo>
                    <a:pt x="8" y="0"/>
                  </a:moveTo>
                  <a:lnTo>
                    <a:pt x="0" y="88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1" name="Freeform 71"/>
            <p:cNvSpPr>
              <a:spLocks/>
            </p:cNvSpPr>
            <p:nvPr/>
          </p:nvSpPr>
          <p:spPr bwMode="auto">
            <a:xfrm>
              <a:off x="1496" y="2208"/>
              <a:ext cx="8" cy="8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32"/>
                </a:cxn>
              </a:cxnLst>
              <a:rect l="0" t="0" r="r" b="b"/>
              <a:pathLst>
                <a:path w="8" h="832">
                  <a:moveTo>
                    <a:pt x="8" y="0"/>
                  </a:moveTo>
                  <a:lnTo>
                    <a:pt x="0" y="83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2" name="Freeform 72"/>
            <p:cNvSpPr>
              <a:spLocks/>
            </p:cNvSpPr>
            <p:nvPr/>
          </p:nvSpPr>
          <p:spPr bwMode="auto">
            <a:xfrm>
              <a:off x="1792" y="1520"/>
              <a:ext cx="1232" cy="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392"/>
                </a:cxn>
                <a:cxn ang="0">
                  <a:pos x="1232" y="872"/>
                </a:cxn>
              </a:cxnLst>
              <a:rect l="0" t="0" r="r" b="b"/>
              <a:pathLst>
                <a:path w="1232" h="872">
                  <a:moveTo>
                    <a:pt x="0" y="0"/>
                  </a:moveTo>
                  <a:lnTo>
                    <a:pt x="560" y="392"/>
                  </a:lnTo>
                  <a:lnTo>
                    <a:pt x="1232" y="87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3" name="Freeform 73"/>
            <p:cNvSpPr>
              <a:spLocks/>
            </p:cNvSpPr>
            <p:nvPr/>
          </p:nvSpPr>
          <p:spPr bwMode="auto">
            <a:xfrm>
              <a:off x="1920" y="1296"/>
              <a:ext cx="1256" cy="9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456"/>
                </a:cxn>
                <a:cxn ang="0">
                  <a:pos x="1256" y="976"/>
                </a:cxn>
              </a:cxnLst>
              <a:rect l="0" t="0" r="r" b="b"/>
              <a:pathLst>
                <a:path w="1256" h="976">
                  <a:moveTo>
                    <a:pt x="0" y="0"/>
                  </a:moveTo>
                  <a:lnTo>
                    <a:pt x="560" y="456"/>
                  </a:lnTo>
                  <a:lnTo>
                    <a:pt x="1256" y="976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4" name="Freeform 74"/>
            <p:cNvSpPr>
              <a:spLocks/>
            </p:cNvSpPr>
            <p:nvPr/>
          </p:nvSpPr>
          <p:spPr bwMode="auto">
            <a:xfrm>
              <a:off x="2080" y="1096"/>
              <a:ext cx="1240" cy="10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440"/>
                </a:cxn>
                <a:cxn ang="0">
                  <a:pos x="1240" y="1032"/>
                </a:cxn>
              </a:cxnLst>
              <a:rect l="0" t="0" r="r" b="b"/>
              <a:pathLst>
                <a:path w="1240" h="1032">
                  <a:moveTo>
                    <a:pt x="0" y="0"/>
                  </a:moveTo>
                  <a:lnTo>
                    <a:pt x="560" y="440"/>
                  </a:lnTo>
                  <a:lnTo>
                    <a:pt x="1240" y="103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5" name="Freeform 75"/>
            <p:cNvSpPr>
              <a:spLocks/>
            </p:cNvSpPr>
            <p:nvPr/>
          </p:nvSpPr>
          <p:spPr bwMode="auto">
            <a:xfrm>
              <a:off x="432" y="1472"/>
              <a:ext cx="1392" cy="816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712" y="360"/>
                </a:cxn>
                <a:cxn ang="0">
                  <a:pos x="0" y="816"/>
                </a:cxn>
              </a:cxnLst>
              <a:rect l="0" t="0" r="r" b="b"/>
              <a:pathLst>
                <a:path w="1392" h="816">
                  <a:moveTo>
                    <a:pt x="1392" y="0"/>
                  </a:moveTo>
                  <a:lnTo>
                    <a:pt x="712" y="360"/>
                  </a:lnTo>
                  <a:lnTo>
                    <a:pt x="0" y="816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6" name="Freeform 76"/>
            <p:cNvSpPr>
              <a:spLocks/>
            </p:cNvSpPr>
            <p:nvPr/>
          </p:nvSpPr>
          <p:spPr bwMode="auto">
            <a:xfrm>
              <a:off x="536" y="1288"/>
              <a:ext cx="1376" cy="808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712" y="352"/>
                </a:cxn>
                <a:cxn ang="0">
                  <a:pos x="0" y="808"/>
                </a:cxn>
              </a:cxnLst>
              <a:rect l="0" t="0" r="r" b="b"/>
              <a:pathLst>
                <a:path w="1376" h="808">
                  <a:moveTo>
                    <a:pt x="1376" y="0"/>
                  </a:moveTo>
                  <a:lnTo>
                    <a:pt x="712" y="352"/>
                  </a:lnTo>
                  <a:lnTo>
                    <a:pt x="0" y="80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7" name="Freeform 77"/>
            <p:cNvSpPr>
              <a:spLocks/>
            </p:cNvSpPr>
            <p:nvPr/>
          </p:nvSpPr>
          <p:spPr bwMode="auto">
            <a:xfrm>
              <a:off x="592" y="1104"/>
              <a:ext cx="1432" cy="824"/>
            </a:xfrm>
            <a:custGeom>
              <a:avLst/>
              <a:gdLst/>
              <a:ahLst/>
              <a:cxnLst>
                <a:cxn ang="0">
                  <a:pos x="1432" y="0"/>
                </a:cxn>
                <a:cxn ang="0">
                  <a:pos x="712" y="368"/>
                </a:cxn>
                <a:cxn ang="0">
                  <a:pos x="0" y="824"/>
                </a:cxn>
              </a:cxnLst>
              <a:rect l="0" t="0" r="r" b="b"/>
              <a:pathLst>
                <a:path w="1432" h="824">
                  <a:moveTo>
                    <a:pt x="1432" y="0"/>
                  </a:moveTo>
                  <a:lnTo>
                    <a:pt x="712" y="368"/>
                  </a:lnTo>
                  <a:lnTo>
                    <a:pt x="0" y="824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1911" y="3680"/>
              <a:ext cx="1021" cy="296"/>
              <a:chOff x="3353" y="4024"/>
              <a:chExt cx="1021" cy="296"/>
            </a:xfrm>
          </p:grpSpPr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4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63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8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5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6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8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6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7" name="Group 9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8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2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73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9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7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9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8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7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1" name="Group 10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22" name="Group 10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3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8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10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8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10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9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9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6" name="Group 11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7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3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9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11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9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" name="Group 11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0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53401" name="Freeform 121" descr="Пробка"/>
            <p:cNvSpPr>
              <a:spLocks/>
            </p:cNvSpPr>
            <p:nvPr/>
          </p:nvSpPr>
          <p:spPr bwMode="auto">
            <a:xfrm>
              <a:off x="1192" y="3048"/>
              <a:ext cx="640" cy="776"/>
            </a:xfrm>
            <a:custGeom>
              <a:avLst/>
              <a:gdLst/>
              <a:ahLst/>
              <a:cxnLst>
                <a:cxn ang="0">
                  <a:pos x="640" y="184"/>
                </a:cxn>
                <a:cxn ang="0">
                  <a:pos x="632" y="776"/>
                </a:cxn>
                <a:cxn ang="0">
                  <a:pos x="8" y="768"/>
                </a:cxn>
                <a:cxn ang="0">
                  <a:pos x="0" y="168"/>
                </a:cxn>
                <a:cxn ang="0">
                  <a:pos x="64" y="104"/>
                </a:cxn>
                <a:cxn ang="0">
                  <a:pos x="160" y="40"/>
                </a:cxn>
                <a:cxn ang="0">
                  <a:pos x="288" y="0"/>
                </a:cxn>
                <a:cxn ang="0">
                  <a:pos x="376" y="0"/>
                </a:cxn>
                <a:cxn ang="0">
                  <a:pos x="488" y="24"/>
                </a:cxn>
                <a:cxn ang="0">
                  <a:pos x="576" y="72"/>
                </a:cxn>
                <a:cxn ang="0">
                  <a:pos x="640" y="184"/>
                </a:cxn>
              </a:cxnLst>
              <a:rect l="0" t="0" r="r" b="b"/>
              <a:pathLst>
                <a:path w="640" h="776">
                  <a:moveTo>
                    <a:pt x="640" y="184"/>
                  </a:moveTo>
                  <a:lnTo>
                    <a:pt x="632" y="776"/>
                  </a:lnTo>
                  <a:lnTo>
                    <a:pt x="8" y="768"/>
                  </a:lnTo>
                  <a:lnTo>
                    <a:pt x="0" y="168"/>
                  </a:lnTo>
                  <a:lnTo>
                    <a:pt x="64" y="104"/>
                  </a:lnTo>
                  <a:lnTo>
                    <a:pt x="160" y="40"/>
                  </a:lnTo>
                  <a:lnTo>
                    <a:pt x="288" y="0"/>
                  </a:lnTo>
                  <a:lnTo>
                    <a:pt x="376" y="0"/>
                  </a:lnTo>
                  <a:lnTo>
                    <a:pt x="488" y="24"/>
                  </a:lnTo>
                  <a:lnTo>
                    <a:pt x="576" y="72"/>
                  </a:lnTo>
                  <a:lnTo>
                    <a:pt x="640" y="184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02" name="Line 122"/>
            <p:cNvSpPr>
              <a:spLocks noChangeShapeType="1"/>
            </p:cNvSpPr>
            <p:nvPr/>
          </p:nvSpPr>
          <p:spPr bwMode="auto">
            <a:xfrm>
              <a:off x="1184" y="2224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03" name="Freeform 123"/>
            <p:cNvSpPr>
              <a:spLocks/>
            </p:cNvSpPr>
            <p:nvPr/>
          </p:nvSpPr>
          <p:spPr bwMode="auto">
            <a:xfrm>
              <a:off x="1192" y="3208"/>
              <a:ext cx="9" cy="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08"/>
                </a:cxn>
              </a:cxnLst>
              <a:rect l="0" t="0" r="r" b="b"/>
              <a:pathLst>
                <a:path w="9" h="608">
                  <a:moveTo>
                    <a:pt x="0" y="0"/>
                  </a:moveTo>
                  <a:lnTo>
                    <a:pt x="9" y="60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04" name="Freeform 124"/>
            <p:cNvSpPr>
              <a:spLocks/>
            </p:cNvSpPr>
            <p:nvPr/>
          </p:nvSpPr>
          <p:spPr bwMode="auto">
            <a:xfrm>
              <a:off x="1816" y="3232"/>
              <a:ext cx="1" cy="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84"/>
                </a:cxn>
              </a:cxnLst>
              <a:rect l="0" t="0" r="r" b="b"/>
              <a:pathLst>
                <a:path w="1" h="584">
                  <a:moveTo>
                    <a:pt x="0" y="0"/>
                  </a:moveTo>
                  <a:lnTo>
                    <a:pt x="1" y="58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125"/>
            <p:cNvGrpSpPr>
              <a:grpSpLocks/>
            </p:cNvGrpSpPr>
            <p:nvPr/>
          </p:nvGrpSpPr>
          <p:grpSpPr bwMode="auto">
            <a:xfrm>
              <a:off x="663" y="3648"/>
              <a:ext cx="1021" cy="296"/>
              <a:chOff x="3353" y="4024"/>
              <a:chExt cx="1021" cy="296"/>
            </a:xfrm>
          </p:grpSpPr>
          <p:grpSp>
            <p:nvGrpSpPr>
              <p:cNvPr id="31" name="Group 12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53474" name="Group 12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77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09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10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78" name="Group 1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2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13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87" name="Group 1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16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53488" name="Group 13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8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9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20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0" name="Group 14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22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23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1" name="Group 14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25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26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53492" name="Group 14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53493" name="Group 14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94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3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5" name="Group 1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3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3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6" name="Group 1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6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37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53497" name="Group 15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98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0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41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9" name="Group 16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3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44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500" name="Group 16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6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47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53448" name="Oval 168"/>
            <p:cNvSpPr>
              <a:spLocks noChangeArrowheads="1"/>
            </p:cNvSpPr>
            <p:nvPr/>
          </p:nvSpPr>
          <p:spPr bwMode="auto">
            <a:xfrm>
              <a:off x="1760" y="1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49" name="Oval 169"/>
            <p:cNvSpPr>
              <a:spLocks noChangeArrowheads="1"/>
            </p:cNvSpPr>
            <p:nvPr/>
          </p:nvSpPr>
          <p:spPr bwMode="auto">
            <a:xfrm>
              <a:off x="1896" y="141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0" name="Oval 170"/>
            <p:cNvSpPr>
              <a:spLocks noChangeArrowheads="1"/>
            </p:cNvSpPr>
            <p:nvPr/>
          </p:nvSpPr>
          <p:spPr bwMode="auto">
            <a:xfrm>
              <a:off x="2016" y="118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1" name="Oval 171"/>
            <p:cNvSpPr>
              <a:spLocks noChangeArrowheads="1"/>
            </p:cNvSpPr>
            <p:nvPr/>
          </p:nvSpPr>
          <p:spPr bwMode="auto">
            <a:xfrm>
              <a:off x="680" y="2320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2" name="Oval 172"/>
            <p:cNvSpPr>
              <a:spLocks noChangeArrowheads="1"/>
            </p:cNvSpPr>
            <p:nvPr/>
          </p:nvSpPr>
          <p:spPr bwMode="auto">
            <a:xfrm>
              <a:off x="1008" y="227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3" name="Oval 173"/>
            <p:cNvSpPr>
              <a:spLocks noChangeArrowheads="1"/>
            </p:cNvSpPr>
            <p:nvPr/>
          </p:nvSpPr>
          <p:spPr bwMode="auto">
            <a:xfrm>
              <a:off x="1288" y="231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4" name="Oval 174"/>
            <p:cNvSpPr>
              <a:spLocks noChangeArrowheads="1"/>
            </p:cNvSpPr>
            <p:nvPr/>
          </p:nvSpPr>
          <p:spPr bwMode="auto">
            <a:xfrm>
              <a:off x="1616" y="230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5" name="Oval 175"/>
            <p:cNvSpPr>
              <a:spLocks noChangeArrowheads="1"/>
            </p:cNvSpPr>
            <p:nvPr/>
          </p:nvSpPr>
          <p:spPr bwMode="auto">
            <a:xfrm>
              <a:off x="1920" y="226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6" name="Oval 176"/>
            <p:cNvSpPr>
              <a:spLocks noChangeArrowheads="1"/>
            </p:cNvSpPr>
            <p:nvPr/>
          </p:nvSpPr>
          <p:spPr bwMode="auto">
            <a:xfrm>
              <a:off x="2336" y="228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7" name="Oval 177"/>
            <p:cNvSpPr>
              <a:spLocks noChangeArrowheads="1"/>
            </p:cNvSpPr>
            <p:nvPr/>
          </p:nvSpPr>
          <p:spPr bwMode="auto">
            <a:xfrm>
              <a:off x="2336" y="3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8" name="Oval 178"/>
            <p:cNvSpPr>
              <a:spLocks noChangeArrowheads="1"/>
            </p:cNvSpPr>
            <p:nvPr/>
          </p:nvSpPr>
          <p:spPr bwMode="auto">
            <a:xfrm>
              <a:off x="656" y="3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9" name="Oval 179"/>
            <p:cNvSpPr>
              <a:spLocks noChangeArrowheads="1"/>
            </p:cNvSpPr>
            <p:nvPr/>
          </p:nvSpPr>
          <p:spPr bwMode="auto">
            <a:xfrm>
              <a:off x="2544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60" name="Oval 180"/>
            <p:cNvSpPr>
              <a:spLocks noChangeArrowheads="1"/>
            </p:cNvSpPr>
            <p:nvPr/>
          </p:nvSpPr>
          <p:spPr bwMode="auto">
            <a:xfrm>
              <a:off x="2824" y="183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61" name="Oval 181"/>
            <p:cNvSpPr>
              <a:spLocks noChangeArrowheads="1"/>
            </p:cNvSpPr>
            <p:nvPr/>
          </p:nvSpPr>
          <p:spPr bwMode="auto">
            <a:xfrm>
              <a:off x="1552" y="1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53463" name="Picture 183" descr="dog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7800" y="6038850"/>
            <a:ext cx="1081088" cy="666750"/>
          </a:xfrm>
          <a:prstGeom prst="rect">
            <a:avLst/>
          </a:prstGeom>
          <a:noFill/>
        </p:spPr>
      </p:pic>
      <p:pic>
        <p:nvPicPr>
          <p:cNvPr id="353466" name="Picture 186" descr="afficher_image5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14775" y="688975"/>
            <a:ext cx="1619250" cy="1381125"/>
          </a:xfrm>
          <a:prstGeom prst="rect">
            <a:avLst/>
          </a:prstGeom>
          <a:noFill/>
        </p:spPr>
      </p:pic>
      <p:grpSp>
        <p:nvGrpSpPr>
          <p:cNvPr id="353501" name="Group 194"/>
          <p:cNvGrpSpPr>
            <a:grpSpLocks/>
          </p:cNvGrpSpPr>
          <p:nvPr/>
        </p:nvGrpSpPr>
        <p:grpSpPr bwMode="auto">
          <a:xfrm>
            <a:off x="3721100" y="671513"/>
            <a:ext cx="2057400" cy="1373187"/>
            <a:chOff x="2288" y="431"/>
            <a:chExt cx="1296" cy="865"/>
          </a:xfrm>
        </p:grpSpPr>
        <p:sp>
          <p:nvSpPr>
            <p:cNvPr id="353464" name="AutoShape 184" descr="Розовая тисненая бумага"/>
            <p:cNvSpPr>
              <a:spLocks noChangeArrowheads="1"/>
            </p:cNvSpPr>
            <p:nvPr/>
          </p:nvSpPr>
          <p:spPr bwMode="auto">
            <a:xfrm>
              <a:off x="2288" y="568"/>
              <a:ext cx="1296" cy="720"/>
            </a:xfrm>
            <a:prstGeom prst="cube">
              <a:avLst>
                <a:gd name="adj" fmla="val 25000"/>
              </a:avLst>
            </a:prstGeom>
            <a:blipFill dpi="0" rotWithShape="1">
              <a:blip r:embed="rId1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65" name="Text Box 185"/>
            <p:cNvSpPr txBox="1">
              <a:spLocks noChangeArrowheads="1"/>
            </p:cNvSpPr>
            <p:nvPr/>
          </p:nvSpPr>
          <p:spPr bwMode="auto">
            <a:xfrm rot="-611495">
              <a:off x="2343" y="801"/>
              <a:ext cx="1022" cy="36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  о  р  т</a:t>
              </a:r>
            </a:p>
          </p:txBody>
        </p:sp>
        <p:sp>
          <p:nvSpPr>
            <p:cNvPr id="353467" name="Freeform 187"/>
            <p:cNvSpPr>
              <a:spLocks/>
            </p:cNvSpPr>
            <p:nvPr/>
          </p:nvSpPr>
          <p:spPr bwMode="auto">
            <a:xfrm>
              <a:off x="2776" y="744"/>
              <a:ext cx="136" cy="55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56" y="16"/>
                </a:cxn>
                <a:cxn ang="0">
                  <a:pos x="136" y="0"/>
                </a:cxn>
                <a:cxn ang="0">
                  <a:pos x="64" y="552"/>
                </a:cxn>
                <a:cxn ang="0">
                  <a:pos x="0" y="536"/>
                </a:cxn>
              </a:cxnLst>
              <a:rect l="0" t="0" r="r" b="b"/>
              <a:pathLst>
                <a:path w="136" h="552">
                  <a:moveTo>
                    <a:pt x="0" y="536"/>
                  </a:moveTo>
                  <a:lnTo>
                    <a:pt x="56" y="16"/>
                  </a:lnTo>
                  <a:lnTo>
                    <a:pt x="136" y="0"/>
                  </a:lnTo>
                  <a:lnTo>
                    <a:pt x="64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68" name="Freeform 188"/>
            <p:cNvSpPr>
              <a:spLocks/>
            </p:cNvSpPr>
            <p:nvPr/>
          </p:nvSpPr>
          <p:spPr bwMode="auto">
            <a:xfrm>
              <a:off x="3456" y="648"/>
              <a:ext cx="72" cy="544"/>
            </a:xfrm>
            <a:custGeom>
              <a:avLst/>
              <a:gdLst/>
              <a:ahLst/>
              <a:cxnLst>
                <a:cxn ang="0">
                  <a:pos x="72" y="520"/>
                </a:cxn>
                <a:cxn ang="0">
                  <a:pos x="32" y="0"/>
                </a:cxn>
                <a:cxn ang="0">
                  <a:pos x="0" y="48"/>
                </a:cxn>
                <a:cxn ang="0">
                  <a:pos x="40" y="544"/>
                </a:cxn>
                <a:cxn ang="0">
                  <a:pos x="72" y="520"/>
                </a:cxn>
              </a:cxnLst>
              <a:rect l="0" t="0" r="r" b="b"/>
              <a:pathLst>
                <a:path w="72" h="544">
                  <a:moveTo>
                    <a:pt x="72" y="520"/>
                  </a:moveTo>
                  <a:lnTo>
                    <a:pt x="32" y="0"/>
                  </a:lnTo>
                  <a:lnTo>
                    <a:pt x="0" y="48"/>
                  </a:lnTo>
                  <a:lnTo>
                    <a:pt x="40" y="544"/>
                  </a:lnTo>
                  <a:lnTo>
                    <a:pt x="72" y="52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69" name="Freeform 189"/>
            <p:cNvSpPr>
              <a:spLocks/>
            </p:cNvSpPr>
            <p:nvPr/>
          </p:nvSpPr>
          <p:spPr bwMode="auto">
            <a:xfrm>
              <a:off x="2360" y="632"/>
              <a:ext cx="1104" cy="13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104" y="32"/>
                </a:cxn>
                <a:cxn ang="0">
                  <a:pos x="1088" y="56"/>
                </a:cxn>
                <a:cxn ang="0">
                  <a:pos x="568" y="64"/>
                </a:cxn>
                <a:cxn ang="0">
                  <a:pos x="536" y="136"/>
                </a:cxn>
                <a:cxn ang="0">
                  <a:pos x="480" y="128"/>
                </a:cxn>
                <a:cxn ang="0">
                  <a:pos x="504" y="64"/>
                </a:cxn>
                <a:cxn ang="0">
                  <a:pos x="0" y="56"/>
                </a:cxn>
                <a:cxn ang="0">
                  <a:pos x="56" y="0"/>
                </a:cxn>
              </a:cxnLst>
              <a:rect l="0" t="0" r="r" b="b"/>
              <a:pathLst>
                <a:path w="1104" h="136">
                  <a:moveTo>
                    <a:pt x="56" y="0"/>
                  </a:moveTo>
                  <a:lnTo>
                    <a:pt x="1104" y="32"/>
                  </a:lnTo>
                  <a:lnTo>
                    <a:pt x="1088" y="56"/>
                  </a:lnTo>
                  <a:lnTo>
                    <a:pt x="568" y="64"/>
                  </a:lnTo>
                  <a:lnTo>
                    <a:pt x="536" y="136"/>
                  </a:lnTo>
                  <a:lnTo>
                    <a:pt x="480" y="128"/>
                  </a:lnTo>
                  <a:lnTo>
                    <a:pt x="504" y="6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0" name="Freeform 190"/>
            <p:cNvSpPr>
              <a:spLocks/>
            </p:cNvSpPr>
            <p:nvPr/>
          </p:nvSpPr>
          <p:spPr bwMode="auto">
            <a:xfrm>
              <a:off x="2745" y="431"/>
              <a:ext cx="192" cy="286"/>
            </a:xfrm>
            <a:custGeom>
              <a:avLst/>
              <a:gdLst/>
              <a:ahLst/>
              <a:cxnLst>
                <a:cxn ang="0">
                  <a:pos x="247" y="481"/>
                </a:cxn>
                <a:cxn ang="0">
                  <a:pos x="47" y="329"/>
                </a:cxn>
                <a:cxn ang="0">
                  <a:pos x="7" y="97"/>
                </a:cxn>
                <a:cxn ang="0">
                  <a:pos x="87" y="9"/>
                </a:cxn>
                <a:cxn ang="0">
                  <a:pos x="167" y="41"/>
                </a:cxn>
                <a:cxn ang="0">
                  <a:pos x="191" y="177"/>
                </a:cxn>
                <a:cxn ang="0">
                  <a:pos x="279" y="409"/>
                </a:cxn>
                <a:cxn ang="0">
                  <a:pos x="247" y="481"/>
                </a:cxn>
              </a:cxnLst>
              <a:rect l="0" t="0" r="r" b="b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1" name="Freeform 191"/>
            <p:cNvSpPr>
              <a:spLocks/>
            </p:cNvSpPr>
            <p:nvPr/>
          </p:nvSpPr>
          <p:spPr bwMode="auto">
            <a:xfrm rot="4280698">
              <a:off x="2923" y="410"/>
              <a:ext cx="164" cy="295"/>
            </a:xfrm>
            <a:custGeom>
              <a:avLst/>
              <a:gdLst/>
              <a:ahLst/>
              <a:cxnLst>
                <a:cxn ang="0">
                  <a:pos x="247" y="481"/>
                </a:cxn>
                <a:cxn ang="0">
                  <a:pos x="47" y="329"/>
                </a:cxn>
                <a:cxn ang="0">
                  <a:pos x="7" y="97"/>
                </a:cxn>
                <a:cxn ang="0">
                  <a:pos x="87" y="9"/>
                </a:cxn>
                <a:cxn ang="0">
                  <a:pos x="167" y="41"/>
                </a:cxn>
                <a:cxn ang="0">
                  <a:pos x="191" y="177"/>
                </a:cxn>
                <a:cxn ang="0">
                  <a:pos x="279" y="409"/>
                </a:cxn>
                <a:cxn ang="0">
                  <a:pos x="247" y="481"/>
                </a:cxn>
              </a:cxnLst>
              <a:rect l="0" t="0" r="r" b="b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2" name="Freeform 192"/>
            <p:cNvSpPr>
              <a:spLocks/>
            </p:cNvSpPr>
            <p:nvPr/>
          </p:nvSpPr>
          <p:spPr bwMode="auto">
            <a:xfrm>
              <a:off x="2679" y="672"/>
              <a:ext cx="193" cy="304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73" y="72"/>
                </a:cxn>
                <a:cxn ang="0">
                  <a:pos x="1" y="160"/>
                </a:cxn>
                <a:cxn ang="0">
                  <a:pos x="65" y="224"/>
                </a:cxn>
                <a:cxn ang="0">
                  <a:pos x="97" y="304"/>
                </a:cxn>
              </a:cxnLst>
              <a:rect l="0" t="0" r="r" b="b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3" name="Freeform 193"/>
            <p:cNvSpPr>
              <a:spLocks/>
            </p:cNvSpPr>
            <p:nvPr/>
          </p:nvSpPr>
          <p:spPr bwMode="auto">
            <a:xfrm flipH="1">
              <a:off x="2991" y="672"/>
              <a:ext cx="81" cy="24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73" y="72"/>
                </a:cxn>
                <a:cxn ang="0">
                  <a:pos x="1" y="160"/>
                </a:cxn>
                <a:cxn ang="0">
                  <a:pos x="65" y="224"/>
                </a:cxn>
                <a:cxn ang="0">
                  <a:pos x="97" y="304"/>
                </a:cxn>
              </a:cxnLst>
              <a:rect l="0" t="0" r="r" b="b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3475" name="Picture 195" descr="AO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60600" y="5180013"/>
            <a:ext cx="3005138" cy="1416050"/>
          </a:xfrm>
          <a:prstGeom prst="rect">
            <a:avLst/>
          </a:prstGeom>
          <a:noFill/>
        </p:spPr>
      </p:pic>
      <p:pic>
        <p:nvPicPr>
          <p:cNvPr id="353476" name="Picture 196" descr="A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35325" y="3468688"/>
            <a:ext cx="1169988" cy="1579562"/>
          </a:xfrm>
          <a:prstGeom prst="rect">
            <a:avLst/>
          </a:prstGeom>
          <a:noFill/>
        </p:spPr>
      </p:pic>
      <p:grpSp>
        <p:nvGrpSpPr>
          <p:cNvPr id="353502" name="Group 198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53479" name="Freeform 19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0" name="Freeform 20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1" name="Freeform 20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2" name="Freeform 20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3" name="Freeform 20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4" name="Freeform 20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5" name="Freeform 20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6" name="Freeform 20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35975" cy="1371600"/>
          </a:xfrm>
        </p:spPr>
        <p:txBody>
          <a:bodyPr/>
          <a:lstStyle/>
          <a:p>
            <a:r>
              <a:rPr lang="ru-RU" sz="3100" i="1">
                <a:solidFill>
                  <a:schemeClr val="tx1"/>
                </a:solidFill>
                <a:latin typeface="Times New Roman" pitchFamily="18" charset="0"/>
              </a:rPr>
              <a:t>Поверхность прямоугольного параллелепипеда состоит из </a:t>
            </a:r>
            <a:r>
              <a:rPr lang="ru-RU" sz="3100" i="1">
                <a:solidFill>
                  <a:srgbClr val="FF3300"/>
                </a:solidFill>
                <a:latin typeface="Times New Roman" pitchFamily="18" charset="0"/>
              </a:rPr>
              <a:t>прямоугольников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43125" y="2071688"/>
            <a:ext cx="1800225" cy="1366837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>
              <a:rot lat="19499996" lon="21299996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64163" y="5013325"/>
            <a:ext cx="1727200" cy="1296988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>
              <a:rot lat="21299996" lon="21299996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331913" y="4868863"/>
            <a:ext cx="1800225" cy="1295400"/>
          </a:xfrm>
          <a:prstGeom prst="rect">
            <a:avLst/>
          </a:prstGeom>
          <a:solidFill>
            <a:srgbClr val="660033"/>
          </a:solidFill>
          <a:ln w="9525">
            <a:miter lim="800000"/>
            <a:headEnd/>
            <a:tailEnd/>
          </a:ln>
          <a:scene3d>
            <a:camera prst="legacyPerspectiveFront">
              <a:rot lat="1799998" lon="20099996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11863" y="2205038"/>
            <a:ext cx="1944687" cy="15113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scene3d>
            <a:camera prst="legacyPerspectiveFront">
              <a:rot lat="18600000" lon="183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 animBg="1"/>
      <p:bldP spid="13319" grpId="0" animBg="1"/>
      <p:bldP spid="133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2"/>
          <p:cNvSpPr>
            <a:spLocks noChangeArrowheads="1"/>
          </p:cNvSpPr>
          <p:nvPr/>
        </p:nvSpPr>
        <p:spPr bwMode="auto">
          <a:xfrm>
            <a:off x="1071563" y="2000250"/>
            <a:ext cx="3357562" cy="33337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B82E4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28575">
            <a:solidFill>
              <a:srgbClr val="844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572F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785813"/>
            <a:ext cx="8156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прямоугольный параллелепипед, у которого все ребра равны.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00500" y="4714875"/>
          <a:ext cx="500063" cy="444500"/>
        </p:xfrm>
        <a:graphic>
          <a:graphicData uri="http://schemas.openxmlformats.org/presentationml/2006/ole">
            <p:oleObj spid="_x0000_s2056" name="Формула" r:id="rId3" imgW="126835" imgH="139518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1875" y="3571875"/>
          <a:ext cx="500063" cy="444500"/>
        </p:xfrm>
        <a:graphic>
          <a:graphicData uri="http://schemas.openxmlformats.org/presentationml/2006/ole">
            <p:oleObj spid="_x0000_s2057" name="Формула" r:id="rId4" imgW="126835" imgH="139518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214563" y="5286375"/>
          <a:ext cx="500062" cy="444500"/>
        </p:xfrm>
        <a:graphic>
          <a:graphicData uri="http://schemas.openxmlformats.org/presentationml/2006/ole">
            <p:oleObj spid="_x0000_s2058" name="Формула" r:id="rId5" imgW="126835" imgH="139518" progId="Equation.3">
              <p:embed/>
            </p:oleObj>
          </a:graphicData>
        </a:graphic>
      </p:graphicFrame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6072188" y="1785938"/>
            <a:ext cx="1725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Вершин </a:t>
            </a:r>
            <a:r>
              <a:rPr lang="ru-RU" sz="2400" b="1" dirty="0">
                <a:latin typeface="Franklin Gothic Book" pitchFamily="34" charset="0"/>
              </a:rPr>
              <a:t>- </a:t>
            </a:r>
            <a:r>
              <a:rPr lang="ru-RU" sz="2400" b="1" dirty="0">
                <a:solidFill>
                  <a:srgbClr val="FF572F"/>
                </a:solidFill>
                <a:latin typeface="Franklin Gothic Book" pitchFamily="34" charset="0"/>
              </a:rPr>
              <a:t>8</a:t>
            </a:r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6000750" y="250031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FF572F"/>
                </a:solidFill>
                <a:latin typeface="Franklin Gothic Book" pitchFamily="34" charset="0"/>
              </a:rPr>
              <a:t>12</a:t>
            </a:r>
          </a:p>
        </p:txBody>
      </p:sp>
      <p:sp>
        <p:nvSpPr>
          <p:cNvPr id="2058" name="Text Box 24"/>
          <p:cNvSpPr txBox="1">
            <a:spLocks noChangeArrowheads="1"/>
          </p:cNvSpPr>
          <p:nvPr/>
        </p:nvSpPr>
        <p:spPr bwMode="auto">
          <a:xfrm>
            <a:off x="5786438" y="32146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Граней</a:t>
            </a:r>
            <a:r>
              <a:rPr lang="ru-RU" sz="2400" b="1" dirty="0">
                <a:latin typeface="Franklin Gothic Book" pitchFamily="34" charset="0"/>
              </a:rPr>
              <a:t> - </a:t>
            </a:r>
            <a:r>
              <a:rPr lang="ru-RU" sz="2400" b="1" dirty="0">
                <a:solidFill>
                  <a:srgbClr val="FF572F"/>
                </a:solidFill>
                <a:latin typeface="Franklin Gothic Book" pitchFamily="34" charset="0"/>
              </a:rPr>
              <a:t>6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071563" y="4500563"/>
            <a:ext cx="857250" cy="785812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28813" y="4500563"/>
            <a:ext cx="2500312" cy="1587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43732" y="3285331"/>
            <a:ext cx="2571750" cy="1587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  <p:bldP spid="4" grpId="0"/>
      <p:bldP spid="2056" grpId="0"/>
      <p:bldP spid="2057" grpId="0"/>
      <p:bldP spid="20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14349" y="0"/>
            <a:ext cx="77153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Вычислить общую длину всех рёбер и площадь поверхности прямоугольного параллелепипеда, если его измерения 10см, 5см, 4см.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84213" y="1989138"/>
            <a:ext cx="2133600" cy="1787525"/>
            <a:chOff x="1104" y="1200"/>
            <a:chExt cx="2928" cy="2544"/>
          </a:xfrm>
        </p:grpSpPr>
        <p:sp>
          <p:nvSpPr>
            <p:cNvPr id="11297" name="AutoShape 41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Freeform 42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9" name="Line 43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Line 44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1" name="Line 45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2" name="Line 46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3" name="Line 47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4" name="Line 48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5" name="Freeform 49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6" name="Line 50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7" name="Line 51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28600" y="1458913"/>
            <a:ext cx="2895600" cy="2779712"/>
            <a:chOff x="384" y="-58"/>
            <a:chExt cx="1961" cy="1638"/>
          </a:xfrm>
        </p:grpSpPr>
        <p:sp>
          <p:nvSpPr>
            <p:cNvPr id="11289" name="Text Box 53"/>
            <p:cNvSpPr txBox="1">
              <a:spLocks noChangeArrowheads="1"/>
            </p:cNvSpPr>
            <p:nvPr/>
          </p:nvSpPr>
          <p:spPr bwMode="auto">
            <a:xfrm>
              <a:off x="816" y="-58"/>
              <a:ext cx="36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A</a:t>
              </a:r>
            </a:p>
          </p:txBody>
        </p:sp>
        <p:sp>
          <p:nvSpPr>
            <p:cNvPr id="11290" name="Text Box 54"/>
            <p:cNvSpPr txBox="1">
              <a:spLocks noChangeArrowheads="1"/>
            </p:cNvSpPr>
            <p:nvPr/>
          </p:nvSpPr>
          <p:spPr bwMode="auto">
            <a:xfrm>
              <a:off x="1997" y="-48"/>
              <a:ext cx="21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B</a:t>
              </a:r>
            </a:p>
          </p:txBody>
        </p:sp>
        <p:sp>
          <p:nvSpPr>
            <p:cNvPr id="11291" name="Text Box 55"/>
            <p:cNvSpPr txBox="1">
              <a:spLocks noChangeArrowheads="1"/>
            </p:cNvSpPr>
            <p:nvPr/>
          </p:nvSpPr>
          <p:spPr bwMode="auto">
            <a:xfrm>
              <a:off x="1537" y="230"/>
              <a:ext cx="33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C</a:t>
              </a:r>
            </a:p>
          </p:txBody>
        </p:sp>
        <p:sp>
          <p:nvSpPr>
            <p:cNvPr id="11292" name="Text Box 56"/>
            <p:cNvSpPr txBox="1">
              <a:spLocks noChangeArrowheads="1"/>
            </p:cNvSpPr>
            <p:nvPr/>
          </p:nvSpPr>
          <p:spPr bwMode="auto">
            <a:xfrm>
              <a:off x="384" y="288"/>
              <a:ext cx="28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D</a:t>
              </a:r>
            </a:p>
          </p:txBody>
        </p:sp>
        <p:sp>
          <p:nvSpPr>
            <p:cNvPr id="11293" name="Text Box 57"/>
            <p:cNvSpPr txBox="1">
              <a:spLocks noChangeArrowheads="1"/>
            </p:cNvSpPr>
            <p:nvPr/>
          </p:nvSpPr>
          <p:spPr bwMode="auto">
            <a:xfrm>
              <a:off x="977" y="768"/>
              <a:ext cx="27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К</a:t>
              </a:r>
            </a:p>
          </p:txBody>
        </p:sp>
        <p:sp>
          <p:nvSpPr>
            <p:cNvPr id="11294" name="Text Box 58"/>
            <p:cNvSpPr txBox="1">
              <a:spLocks noChangeArrowheads="1"/>
            </p:cNvSpPr>
            <p:nvPr/>
          </p:nvSpPr>
          <p:spPr bwMode="auto">
            <a:xfrm>
              <a:off x="2064" y="816"/>
              <a:ext cx="281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F </a:t>
              </a:r>
            </a:p>
          </p:txBody>
        </p:sp>
        <p:sp>
          <p:nvSpPr>
            <p:cNvPr id="11295" name="Text Box 59"/>
            <p:cNvSpPr txBox="1">
              <a:spLocks noChangeArrowheads="1"/>
            </p:cNvSpPr>
            <p:nvPr/>
          </p:nvSpPr>
          <p:spPr bwMode="auto">
            <a:xfrm>
              <a:off x="1776" y="1238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М</a:t>
              </a:r>
            </a:p>
          </p:txBody>
        </p:sp>
        <p:sp>
          <p:nvSpPr>
            <p:cNvPr id="11296" name="Text Box 60"/>
            <p:cNvSpPr txBox="1">
              <a:spLocks noChangeArrowheads="1"/>
            </p:cNvSpPr>
            <p:nvPr/>
          </p:nvSpPr>
          <p:spPr bwMode="auto">
            <a:xfrm>
              <a:off x="384" y="1238"/>
              <a:ext cx="34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H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50825" y="2708275"/>
            <a:ext cx="2730500" cy="1631950"/>
            <a:chOff x="124" y="2688"/>
            <a:chExt cx="1720" cy="1028"/>
          </a:xfrm>
        </p:grpSpPr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720" y="3312"/>
              <a:ext cx="4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287" name="Rectangle 69"/>
            <p:cNvSpPr>
              <a:spLocks noChangeArrowheads="1"/>
            </p:cNvSpPr>
            <p:nvPr/>
          </p:nvSpPr>
          <p:spPr bwMode="auto">
            <a:xfrm>
              <a:off x="124" y="2688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288" name="Rectangle 70"/>
            <p:cNvSpPr>
              <a:spLocks noChangeArrowheads="1"/>
            </p:cNvSpPr>
            <p:nvPr/>
          </p:nvSpPr>
          <p:spPr bwMode="auto">
            <a:xfrm>
              <a:off x="1584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50825" y="4724400"/>
            <a:ext cx="7392989" cy="704850"/>
            <a:chOff x="158" y="2976"/>
            <a:chExt cx="4657" cy="444"/>
          </a:xfrm>
        </p:grpSpPr>
        <p:sp>
          <p:nvSpPr>
            <p:cNvPr id="11281" name="Text Box 15"/>
            <p:cNvSpPr txBox="1">
              <a:spLocks noChangeArrowheads="1"/>
            </p:cNvSpPr>
            <p:nvPr/>
          </p:nvSpPr>
          <p:spPr bwMode="auto">
            <a:xfrm>
              <a:off x="158" y="2976"/>
              <a:ext cx="465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1" dirty="0"/>
                <a:t>S</a:t>
              </a:r>
              <a:r>
                <a:rPr lang="ru-RU" sz="4000" b="1" dirty="0"/>
                <a:t> </a:t>
              </a:r>
              <a:r>
                <a:rPr lang="en-US" sz="4000" b="1" dirty="0"/>
                <a:t>=</a:t>
              </a:r>
              <a:r>
                <a:rPr lang="ru-RU" sz="4000" b="1" dirty="0"/>
                <a:t> </a:t>
              </a:r>
              <a:r>
                <a:rPr lang="en-US" sz="4000" b="1" dirty="0"/>
                <a:t>2</a:t>
              </a:r>
              <a:r>
                <a:rPr lang="ru-RU" sz="4000" b="1" dirty="0"/>
                <a:t>  </a:t>
              </a:r>
              <a:r>
                <a:rPr lang="ru-RU" sz="4000" b="1" dirty="0" smtClean="0"/>
                <a:t> (</a:t>
              </a:r>
              <a:r>
                <a:rPr lang="ru-RU" sz="4000" b="1" dirty="0"/>
                <a:t>10 </a:t>
              </a:r>
              <a:r>
                <a:rPr lang="ru-RU" sz="4000" b="1" dirty="0" smtClean="0"/>
                <a:t>   5 </a:t>
              </a:r>
              <a:r>
                <a:rPr lang="en-US" sz="4000" b="1" dirty="0"/>
                <a:t>+</a:t>
              </a:r>
              <a:r>
                <a:rPr lang="ru-RU" sz="4000" b="1" dirty="0"/>
                <a:t> </a:t>
              </a:r>
              <a:r>
                <a:rPr lang="ru-RU" sz="4000" b="1" dirty="0" smtClean="0"/>
                <a:t>10   4 </a:t>
              </a:r>
              <a:r>
                <a:rPr lang="en-US" sz="4000" b="1" dirty="0"/>
                <a:t>+ </a:t>
              </a:r>
              <a:r>
                <a:rPr lang="ru-RU" sz="4000" b="1" dirty="0"/>
                <a:t>5 </a:t>
              </a:r>
              <a:r>
                <a:rPr lang="ru-RU" sz="4000" b="1" dirty="0" smtClean="0"/>
                <a:t>  4</a:t>
              </a:r>
              <a:r>
                <a:rPr lang="ru-RU" sz="4000" b="1" dirty="0"/>
                <a:t>) =</a:t>
              </a:r>
            </a:p>
          </p:txBody>
        </p:sp>
        <p:sp>
          <p:nvSpPr>
            <p:cNvPr id="11282" name="Oval 62"/>
            <p:cNvSpPr>
              <a:spLocks noChangeArrowheads="1"/>
            </p:cNvSpPr>
            <p:nvPr/>
          </p:nvSpPr>
          <p:spPr bwMode="auto">
            <a:xfrm>
              <a:off x="930" y="320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Oval 63"/>
            <p:cNvSpPr>
              <a:spLocks noChangeArrowheads="1"/>
            </p:cNvSpPr>
            <p:nvPr/>
          </p:nvSpPr>
          <p:spPr bwMode="auto">
            <a:xfrm>
              <a:off x="2610" y="3195"/>
              <a:ext cx="48" cy="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Oval 65"/>
            <p:cNvSpPr>
              <a:spLocks noChangeArrowheads="1"/>
            </p:cNvSpPr>
            <p:nvPr/>
          </p:nvSpPr>
          <p:spPr bwMode="auto">
            <a:xfrm>
              <a:off x="3465" y="319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Oval 67"/>
            <p:cNvSpPr>
              <a:spLocks noChangeArrowheads="1"/>
            </p:cNvSpPr>
            <p:nvPr/>
          </p:nvSpPr>
          <p:spPr bwMode="auto">
            <a:xfrm>
              <a:off x="1565" y="320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684213" y="1989138"/>
            <a:ext cx="2166937" cy="1766887"/>
            <a:chOff x="369" y="2247"/>
            <a:chExt cx="1365" cy="1113"/>
          </a:xfrm>
        </p:grpSpPr>
        <p:sp>
          <p:nvSpPr>
            <p:cNvPr id="11278" name="Freeform 81"/>
            <p:cNvSpPr>
              <a:spLocks/>
            </p:cNvSpPr>
            <p:nvPr/>
          </p:nvSpPr>
          <p:spPr bwMode="auto">
            <a:xfrm>
              <a:off x="384" y="2544"/>
              <a:ext cx="1056" cy="816"/>
            </a:xfrm>
            <a:custGeom>
              <a:avLst/>
              <a:gdLst>
                <a:gd name="T0" fmla="*/ 0 w 1056"/>
                <a:gd name="T1" fmla="*/ 0 h 816"/>
                <a:gd name="T2" fmla="*/ 1056 w 1056"/>
                <a:gd name="T3" fmla="*/ 0 h 816"/>
                <a:gd name="T4" fmla="*/ 1056 w 1056"/>
                <a:gd name="T5" fmla="*/ 816 h 816"/>
                <a:gd name="T6" fmla="*/ 0 w 1056"/>
                <a:gd name="T7" fmla="*/ 816 h 816"/>
                <a:gd name="T8" fmla="*/ 0 w 1056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816"/>
                <a:gd name="T17" fmla="*/ 1056 w 10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816">
                  <a:moveTo>
                    <a:pt x="0" y="0"/>
                  </a:moveTo>
                  <a:lnTo>
                    <a:pt x="1056" y="0"/>
                  </a:lnTo>
                  <a:lnTo>
                    <a:pt x="1056" y="816"/>
                  </a:lnTo>
                  <a:lnTo>
                    <a:pt x="0" y="81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33CC"/>
                </a:gs>
              </a:gsLst>
              <a:path path="rect">
                <a:fillToRect l="50000" t="50000" r="50000" b="50000"/>
              </a:path>
            </a:gradFill>
            <a:ln w="28575" cmpd="sng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369" y="2247"/>
              <a:ext cx="136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300" y="0"/>
                </a:cxn>
                <a:cxn ang="0">
                  <a:pos x="1365" y="0"/>
                </a:cxn>
                <a:cxn ang="0">
                  <a:pos x="1080" y="279"/>
                </a:cxn>
                <a:cxn ang="0">
                  <a:pos x="0" y="285"/>
                </a:cxn>
              </a:cxnLst>
              <a:rect l="0" t="0" r="r" b="b"/>
              <a:pathLst>
                <a:path w="1365" h="285">
                  <a:moveTo>
                    <a:pt x="0" y="285"/>
                  </a:moveTo>
                  <a:lnTo>
                    <a:pt x="300" y="0"/>
                  </a:lnTo>
                  <a:lnTo>
                    <a:pt x="1365" y="0"/>
                  </a:lnTo>
                  <a:lnTo>
                    <a:pt x="1080" y="279"/>
                  </a:lnTo>
                  <a:lnTo>
                    <a:pt x="0" y="285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chemeClr val="bg1"/>
                </a:gs>
                <a:gs pos="100000">
                  <a:srgbClr val="0066FF"/>
                </a:gs>
              </a:gsLst>
              <a:lin ang="5400000" scaled="1"/>
            </a:gra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1440" y="2256"/>
              <a:ext cx="288" cy="1104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0" y="288"/>
                </a:cxn>
                <a:cxn ang="0">
                  <a:pos x="288" y="0"/>
                </a:cxn>
                <a:cxn ang="0">
                  <a:pos x="288" y="816"/>
                </a:cxn>
                <a:cxn ang="0">
                  <a:pos x="0" y="1104"/>
                </a:cxn>
              </a:cxnLst>
              <a:rect l="0" t="0" r="r" b="b"/>
              <a:pathLst>
                <a:path w="288" h="1104">
                  <a:moveTo>
                    <a:pt x="0" y="1104"/>
                  </a:moveTo>
                  <a:lnTo>
                    <a:pt x="0" y="288"/>
                  </a:lnTo>
                  <a:lnTo>
                    <a:pt x="288" y="0"/>
                  </a:lnTo>
                  <a:lnTo>
                    <a:pt x="288" y="816"/>
                  </a:lnTo>
                  <a:lnTo>
                    <a:pt x="0" y="110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9781" name="Picture 85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3" y="3860800"/>
            <a:ext cx="19446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3995740" y="2133600"/>
            <a:ext cx="3732213" cy="708025"/>
            <a:chOff x="2426" y="935"/>
            <a:chExt cx="2351" cy="446"/>
          </a:xfrm>
        </p:grpSpPr>
        <p:sp>
          <p:nvSpPr>
            <p:cNvPr id="11276" name="Oval 73"/>
            <p:cNvSpPr>
              <a:spLocks noChangeArrowheads="1"/>
            </p:cNvSpPr>
            <p:nvPr/>
          </p:nvSpPr>
          <p:spPr bwMode="auto">
            <a:xfrm>
              <a:off x="3152" y="11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Text Box 86"/>
            <p:cNvSpPr txBox="1">
              <a:spLocks noChangeArrowheads="1"/>
            </p:cNvSpPr>
            <p:nvPr/>
          </p:nvSpPr>
          <p:spPr bwMode="auto">
            <a:xfrm>
              <a:off x="2426" y="935"/>
              <a:ext cx="235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L</a:t>
              </a:r>
              <a:r>
                <a:rPr lang="ru-RU" sz="4000" b="1" dirty="0"/>
                <a:t> </a:t>
              </a:r>
              <a:r>
                <a:rPr lang="en-US" sz="4000" b="1" dirty="0" smtClean="0"/>
                <a:t>=</a:t>
              </a:r>
              <a:r>
                <a:rPr lang="ru-RU" sz="4000" b="1" dirty="0" smtClean="0"/>
                <a:t> </a:t>
              </a:r>
              <a:r>
                <a:rPr lang="en-US" sz="4000" b="1" dirty="0" smtClean="0"/>
                <a:t>4</a:t>
              </a:r>
              <a:r>
                <a:rPr lang="ru-RU" sz="4000" b="1" dirty="0" smtClean="0"/>
                <a:t>   (</a:t>
              </a:r>
              <a:r>
                <a:rPr lang="ru-RU" sz="4000" b="1" dirty="0"/>
                <a:t>10</a:t>
              </a:r>
              <a:r>
                <a:rPr lang="en-US" sz="4000" b="1" dirty="0"/>
                <a:t>+</a:t>
              </a:r>
              <a:r>
                <a:rPr lang="ru-RU" sz="4000" b="1" dirty="0"/>
                <a:t>5</a:t>
              </a:r>
              <a:r>
                <a:rPr lang="en-US" sz="4000" b="1" dirty="0"/>
                <a:t>+4</a:t>
              </a:r>
              <a:r>
                <a:rPr lang="ru-RU" sz="4000" b="1" dirty="0"/>
                <a:t>) =</a:t>
              </a:r>
            </a:p>
          </p:txBody>
        </p:sp>
      </p:grpSp>
      <p:sp>
        <p:nvSpPr>
          <p:cNvPr id="29786" name="AutoShape 90"/>
          <p:cNvSpPr>
            <a:spLocks noChangeArrowheads="1"/>
          </p:cNvSpPr>
          <p:nvPr/>
        </p:nvSpPr>
        <p:spPr bwMode="auto">
          <a:xfrm>
            <a:off x="4356100" y="2781300"/>
            <a:ext cx="3421063" cy="149066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87" name="AutoShape 91"/>
          <p:cNvSpPr>
            <a:spLocks noChangeArrowheads="1"/>
          </p:cNvSpPr>
          <p:nvPr/>
        </p:nvSpPr>
        <p:spPr bwMode="auto">
          <a:xfrm>
            <a:off x="3635375" y="5367338"/>
            <a:ext cx="3421063" cy="1490662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utoUpdateAnimBg="0"/>
      <p:bldP spid="29786" grpId="0" animBg="1"/>
      <p:bldP spid="297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Организационный момент.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Актуализация опорных знаний и умений учащихся.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Постановка целей и задач урока.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Изучение нового материала.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Практическая работа.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Самостоятельная работа.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Дом. задание. Итог урока.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14400" y="2571744"/>
            <a:ext cx="716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Изучить п. 50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Вычислить площадь поверхности  вашего П.П. </a:t>
            </a:r>
          </a:p>
          <a:p>
            <a:pPr marL="514350" indent="-514350">
              <a:buAutoNum type="arabicPeriod" startAt="3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90,3 – 56,12 : (50 – 31,6) · 5,7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9483" y="1066800"/>
            <a:ext cx="540513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haroni" pitchFamily="2" charset="-79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4. Людям  какой профессии в своей деятельности часто приходится строить параллелепипед?</a:t>
            </a:r>
            <a:r>
              <a:rPr lang="ru-RU" sz="4000" dirty="0" smtClean="0"/>
              <a:t> </a:t>
            </a:r>
          </a:p>
        </p:txBody>
      </p:sp>
      <p:pic>
        <p:nvPicPr>
          <p:cNvPr id="17415" name="Picture 7" descr="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396081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262438"/>
            <a:ext cx="29527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16338"/>
            <a:ext cx="25193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488fa31779c2"/>
          <p:cNvPicPr>
            <a:picLocks noChangeAspect="1" noChangeArrowheads="1"/>
          </p:cNvPicPr>
          <p:nvPr/>
        </p:nvPicPr>
        <p:blipFill>
          <a:blip r:embed="rId5"/>
          <a:srcRect l="56067" t="40858" b="17929"/>
          <a:stretch>
            <a:fillRect/>
          </a:stretch>
        </p:blipFill>
        <p:spPr bwMode="auto">
          <a:xfrm>
            <a:off x="6300788" y="1412875"/>
            <a:ext cx="20939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3563938" y="2133600"/>
            <a:ext cx="3384550" cy="1295400"/>
          </a:xfrm>
          <a:prstGeom prst="cloudCallout">
            <a:avLst>
              <a:gd name="adj1" fmla="val 63884"/>
              <a:gd name="adj2" fmla="val 13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Сделаем прямоугольный параллелепипед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  <a:latin typeface="Monotype Corsiva" pitchFamily="66" charset="0"/>
              </a:rPr>
              <a:t>Итог урока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81100"/>
            <a:ext cx="7092950" cy="56769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19700" y="220503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Стороны грани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MYNET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325"/>
            <a:ext cx="27368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MC9004257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445125"/>
            <a:ext cx="28082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876300" y="2276475"/>
            <a:ext cx="8064500" cy="2986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Рисунок 5" descr="http://rudocs.exdat.com/pars_docs/tw_refs/18/17170/17170_html_29f252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0"/>
            <a:ext cx="27622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967038" y="1196975"/>
            <a:ext cx="542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843213" y="879475"/>
            <a:ext cx="51847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3300"/>
                </a:solidFill>
              </a:rPr>
              <a:t>3.Вини- Пух пошел в лес за медом. Он набрал 4,2 кг меда. </a:t>
            </a:r>
          </a:p>
          <a:p>
            <a:r>
              <a:rPr lang="ru-RU" sz="2400">
                <a:solidFill>
                  <a:srgbClr val="FF3300"/>
                </a:solidFill>
              </a:rPr>
              <a:t>По дороге домой Вини-Пух съел 30% меда.</a:t>
            </a:r>
          </a:p>
          <a:p>
            <a:r>
              <a:rPr lang="ru-RU" sz="2400">
                <a:solidFill>
                  <a:srgbClr val="FF3300"/>
                </a:solidFill>
              </a:rPr>
              <a:t> Сколько килограммов меда съел Вини-Пух?</a:t>
            </a:r>
            <a:br>
              <a:rPr lang="ru-RU" sz="2400">
                <a:solidFill>
                  <a:srgbClr val="FF3300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6571" name="Picture 11" descr="MC9004257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13113"/>
            <a:ext cx="1984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941388" y="4376738"/>
            <a:ext cx="82089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</a:rPr>
              <a:t> </a:t>
            </a:r>
            <a:br>
              <a:rPr lang="ru-RU" sz="2800">
                <a:solidFill>
                  <a:srgbClr val="0000FF"/>
                </a:solidFill>
              </a:rPr>
            </a:br>
            <a:r>
              <a:rPr lang="ru-RU" sz="2800"/>
              <a:t/>
            </a:r>
            <a:br>
              <a:rPr lang="ru-RU" sz="28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03713"/>
            <a:ext cx="9144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AutoShape 10"/>
          <p:cNvSpPr>
            <a:spLocks noChangeArrowheads="1"/>
          </p:cNvSpPr>
          <p:nvPr/>
        </p:nvSpPr>
        <p:spPr bwMode="auto">
          <a:xfrm flipV="1">
            <a:off x="2760663" y="3416300"/>
            <a:ext cx="5832475" cy="790575"/>
          </a:xfrm>
          <a:prstGeom prst="wedgeRoundRectCallout">
            <a:avLst>
              <a:gd name="adj1" fmla="val 56917"/>
              <a:gd name="adj2" fmla="val 59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/>
              <a:t>Проверим: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1773238"/>
            <a:ext cx="3978275" cy="2735262"/>
            <a:chOff x="340" y="2387"/>
            <a:chExt cx="2506" cy="1723"/>
          </a:xfrm>
        </p:grpSpPr>
        <p:pic>
          <p:nvPicPr>
            <p:cNvPr id="67587" name="Picture 3" descr="MCj042982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2905"/>
              <a:ext cx="1390" cy="1205"/>
            </a:xfrm>
            <a:prstGeom prst="rect">
              <a:avLst/>
            </a:prstGeom>
            <a:noFill/>
          </p:spPr>
        </p:pic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839" y="2387"/>
              <a:ext cx="2007" cy="593"/>
            </a:xfrm>
            <a:prstGeom prst="wedgeEllipseCallout">
              <a:avLst>
                <a:gd name="adj1" fmla="val -58222"/>
                <a:gd name="adj2" fmla="val 75384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400" i="1">
                  <a:solidFill>
                    <a:srgbClr val="FF0066"/>
                  </a:solidFill>
                </a:rPr>
                <a:t>ПРАВИЛЬНО!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7590" name="Picture 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75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623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2</a:t>
            </a:r>
          </a:p>
        </p:txBody>
      </p:sp>
      <p:sp>
        <p:nvSpPr>
          <p:cNvPr id="675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1</a:t>
            </a:r>
          </a:p>
        </p:txBody>
      </p:sp>
      <p:sp>
        <p:nvSpPr>
          <p:cNvPr id="675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933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3</a:t>
            </a:r>
          </a:p>
        </p:txBody>
      </p:sp>
      <p:sp>
        <p:nvSpPr>
          <p:cNvPr id="675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4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7597" name="Picture 13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7598" name="AutoShape 14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7600" name="Picture 1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7601" name="AutoShape 1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7602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1800" b="0">
              <a:latin typeface="Tahoma" pitchFamily="34" charset="0"/>
            </a:endParaRPr>
          </a:p>
        </p:txBody>
      </p:sp>
      <p:pic>
        <p:nvPicPr>
          <p:cNvPr id="67603" name="Рисунок 31" descr="188236-yan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6804025" y="1268413"/>
            <a:ext cx="21605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68313" y="188913"/>
            <a:ext cx="8243887" cy="1008062"/>
            <a:chOff x="975" y="300"/>
            <a:chExt cx="4264" cy="635"/>
          </a:xfrm>
        </p:grpSpPr>
        <p:sp>
          <p:nvSpPr>
            <p:cNvPr id="67605" name="AutoShape 27"/>
            <p:cNvSpPr>
              <a:spLocks noChangeArrowheads="1"/>
            </p:cNvSpPr>
            <p:nvPr/>
          </p:nvSpPr>
          <p:spPr bwMode="auto">
            <a:xfrm>
              <a:off x="975" y="300"/>
              <a:ext cx="4264" cy="63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67606" name="Text Box 28"/>
            <p:cNvSpPr txBox="1">
              <a:spLocks noChangeArrowheads="1"/>
            </p:cNvSpPr>
            <p:nvPr/>
          </p:nvSpPr>
          <p:spPr bwMode="auto">
            <a:xfrm>
              <a:off x="1020" y="391"/>
              <a:ext cx="41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4000" i="1">
                  <a:solidFill>
                    <a:srgbClr val="003300"/>
                  </a:solidFill>
                </a:rPr>
                <a:t>Запишите десятичной дробью 8%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827088" y="1268413"/>
            <a:ext cx="2447925" cy="1633537"/>
            <a:chOff x="113" y="1207"/>
            <a:chExt cx="1179" cy="803"/>
          </a:xfrm>
        </p:grpSpPr>
        <p:sp>
          <p:nvSpPr>
            <p:cNvPr id="67608" name="AutoShape 23"/>
            <p:cNvSpPr>
              <a:spLocks noChangeArrowheads="1"/>
            </p:cNvSpPr>
            <p:nvPr/>
          </p:nvSpPr>
          <p:spPr bwMode="auto">
            <a:xfrm>
              <a:off x="113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0,008</a:t>
              </a:r>
            </a:p>
          </p:txBody>
        </p:sp>
        <p:sp>
          <p:nvSpPr>
            <p:cNvPr id="67611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85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50825" y="2924175"/>
            <a:ext cx="2376488" cy="1728788"/>
            <a:chOff x="1519" y="1207"/>
            <a:chExt cx="1179" cy="803"/>
          </a:xfrm>
        </p:grpSpPr>
        <p:sp>
          <p:nvSpPr>
            <p:cNvPr id="67607" name="AutoShape 22"/>
            <p:cNvSpPr>
              <a:spLocks noChangeArrowheads="1"/>
            </p:cNvSpPr>
            <p:nvPr/>
          </p:nvSpPr>
          <p:spPr bwMode="auto">
            <a:xfrm>
              <a:off x="1519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0,08</a:t>
              </a:r>
            </a:p>
          </p:txBody>
        </p:sp>
        <p:sp>
          <p:nvSpPr>
            <p:cNvPr id="6761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746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1547813" y="4365625"/>
            <a:ext cx="2449512" cy="1584325"/>
            <a:chOff x="2880" y="1207"/>
            <a:chExt cx="1179" cy="803"/>
          </a:xfrm>
        </p:grpSpPr>
        <p:sp>
          <p:nvSpPr>
            <p:cNvPr id="67609" name="AutoShape 24"/>
            <p:cNvSpPr>
              <a:spLocks noChangeArrowheads="1"/>
            </p:cNvSpPr>
            <p:nvPr/>
          </p:nvSpPr>
          <p:spPr bwMode="auto">
            <a:xfrm>
              <a:off x="2880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6761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107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443663" y="3716338"/>
            <a:ext cx="2305050" cy="1779587"/>
            <a:chOff x="4286" y="1207"/>
            <a:chExt cx="1179" cy="803"/>
          </a:xfrm>
        </p:grpSpPr>
        <p:sp>
          <p:nvSpPr>
            <p:cNvPr id="67610" name="AutoShape 25"/>
            <p:cNvSpPr>
              <a:spLocks noChangeArrowheads="1"/>
            </p:cNvSpPr>
            <p:nvPr/>
          </p:nvSpPr>
          <p:spPr bwMode="auto">
            <a:xfrm>
              <a:off x="4286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0,8</a:t>
              </a:r>
            </a:p>
          </p:txBody>
        </p:sp>
        <p:sp>
          <p:nvSpPr>
            <p:cNvPr id="6761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513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4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7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-323850" y="3098800"/>
            <a:ext cx="9144000" cy="1223963"/>
          </a:xfrm>
          <a:prstGeom prst="cloudCallout">
            <a:avLst>
              <a:gd name="adj1" fmla="val 38773"/>
              <a:gd name="adj2" fmla="val -129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latin typeface="Arial" charset="0"/>
              </a:rPr>
              <a:t>2%;  6%;  49%; 129%;  3,9% ; 0.8%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39750" y="4221163"/>
            <a:ext cx="7416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:</a:t>
            </a:r>
          </a:p>
          <a:p>
            <a:pPr algn="ctr"/>
            <a:r>
              <a:rPr lang="ru-RU">
                <a:latin typeface="Arial" charset="0"/>
              </a:rPr>
              <a:t>2%=0.02</a:t>
            </a:r>
          </a:p>
          <a:p>
            <a:pPr algn="ctr"/>
            <a:r>
              <a:rPr lang="ru-RU">
                <a:latin typeface="Arial" charset="0"/>
              </a:rPr>
              <a:t>6%=0,06</a:t>
            </a:r>
          </a:p>
          <a:p>
            <a:pPr algn="ctr"/>
            <a:r>
              <a:rPr lang="ru-RU">
                <a:latin typeface="Arial" charset="0"/>
              </a:rPr>
              <a:t>49%=0,49</a:t>
            </a:r>
          </a:p>
          <a:p>
            <a:pPr algn="ctr"/>
            <a:r>
              <a:rPr lang="ru-RU">
                <a:latin typeface="Arial" charset="0"/>
              </a:rPr>
              <a:t>129%=1,29</a:t>
            </a:r>
          </a:p>
          <a:p>
            <a:pPr algn="ctr"/>
            <a:r>
              <a:rPr lang="ru-RU">
                <a:latin typeface="Arial" charset="0"/>
              </a:rPr>
              <a:t>3.9%=0,039</a:t>
            </a:r>
          </a:p>
          <a:p>
            <a:pPr algn="ctr"/>
            <a:r>
              <a:rPr lang="ru-RU">
                <a:latin typeface="Arial" charset="0"/>
              </a:rPr>
              <a:t>0.8%=0.008</a:t>
            </a:r>
          </a:p>
        </p:txBody>
      </p:sp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3578225"/>
            <a:ext cx="54752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р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400"/>
            <a:ext cx="23129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509963" y="0"/>
            <a:ext cx="5834062" cy="3240088"/>
          </a:xfrm>
          <a:prstGeom prst="cloudCallout">
            <a:avLst>
              <a:gd name="adj1" fmla="val -75389"/>
              <a:gd name="adj2" fmla="val -161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200">
                <a:latin typeface="Castellar" pitchFamily="18" charset="0"/>
              </a:rPr>
              <a:t>Переведи </a:t>
            </a:r>
          </a:p>
          <a:p>
            <a:r>
              <a:rPr lang="ru-RU" sz="3200">
                <a:latin typeface="Castellar" pitchFamily="18" charset="0"/>
              </a:rPr>
              <a:t>проценты в</a:t>
            </a:r>
          </a:p>
          <a:p>
            <a:r>
              <a:rPr lang="ru-RU" sz="3200">
                <a:latin typeface="Castellar" pitchFamily="18" charset="0"/>
              </a:rPr>
              <a:t> десятичную дробь.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/>
      <p:bldP spid="46093" grpId="0" animBg="1"/>
      <p:bldP spid="194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835150" y="2349500"/>
          <a:ext cx="4706938" cy="4706938"/>
        </p:xfrm>
        <a:graphic>
          <a:graphicData uri="http://schemas.openxmlformats.org/presentationml/2006/ole">
            <p:oleObj spid="_x0000_s39940" name="Формула" r:id="rId3" imgW="1346200" imgH="1346200" progId="Equation.3">
              <p:embed/>
            </p:oleObj>
          </a:graphicData>
        </a:graphic>
      </p:graphicFrame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7632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200000" lon="0" rev="0"/>
              </a:camera>
              <a:lightRig rig="legacyFlat2" dir="b"/>
            </a:scene3d>
            <a:sp3d extrusionH="430200" prstMaterial="legacyMatte">
              <a:extrusionClr>
                <a:srgbClr val="7BDFCA"/>
              </a:extrusionClr>
            </a:sp3d>
          </a:bodyPr>
          <a:lstStyle/>
          <a:p>
            <a:pPr algn="ctr"/>
            <a:r>
              <a:rPr lang="ru-RU" sz="3600" kern="10" spc="-18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Вычислите удобным способом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48263" y="220503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680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64163" y="3213100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0,3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16688" y="4149725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 smtClean="0">
                <a:solidFill>
                  <a:srgbClr val="003300"/>
                </a:solidFill>
                <a:latin typeface="Times New Roman" pitchFamily="18" charset="0"/>
              </a:rPr>
              <a:t>0,11</a:t>
            </a:r>
            <a:endParaRPr lang="ru-RU" sz="66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84888" y="515778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1,3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/>
      <p:bldP spid="24581" grpId="0"/>
      <p:bldP spid="24582" grpId="0"/>
      <p:bldP spid="24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1773238"/>
            <a:ext cx="3978275" cy="2735262"/>
            <a:chOff x="340" y="2387"/>
            <a:chExt cx="2506" cy="1723"/>
          </a:xfrm>
        </p:grpSpPr>
        <p:pic>
          <p:nvPicPr>
            <p:cNvPr id="68611" name="Picture 3" descr="MCj042982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2905"/>
              <a:ext cx="1390" cy="1205"/>
            </a:xfrm>
            <a:prstGeom prst="rect">
              <a:avLst/>
            </a:prstGeom>
            <a:noFill/>
          </p:spPr>
        </p:pic>
        <p:sp>
          <p:nvSpPr>
            <p:cNvPr id="68612" name="AutoShape 4"/>
            <p:cNvSpPr>
              <a:spLocks noChangeArrowheads="1"/>
            </p:cNvSpPr>
            <p:nvPr/>
          </p:nvSpPr>
          <p:spPr bwMode="auto">
            <a:xfrm>
              <a:off x="839" y="2387"/>
              <a:ext cx="2007" cy="593"/>
            </a:xfrm>
            <a:prstGeom prst="wedgeEllipseCallout">
              <a:avLst>
                <a:gd name="adj1" fmla="val -58222"/>
                <a:gd name="adj2" fmla="val 75384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400" i="1">
                  <a:solidFill>
                    <a:srgbClr val="FF0066"/>
                  </a:solidFill>
                </a:rPr>
                <a:t>ПРАВИЛЬНО!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8614" name="Picture 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8615" name="AutoShape 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86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87450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1</a:t>
            </a:r>
          </a:p>
        </p:txBody>
      </p:sp>
      <p:sp>
        <p:nvSpPr>
          <p:cNvPr id="686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7675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2</a:t>
            </a:r>
          </a:p>
        </p:txBody>
      </p:sp>
      <p:sp>
        <p:nvSpPr>
          <p:cNvPr id="686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933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3</a:t>
            </a:r>
          </a:p>
        </p:txBody>
      </p:sp>
      <p:sp>
        <p:nvSpPr>
          <p:cNvPr id="686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4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8621" name="Picture 13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8622" name="AutoShape 14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8624" name="Picture 1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8625" name="AutoShape 1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862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1800" b="0">
              <a:latin typeface="Tahoma" pitchFamily="34" charset="0"/>
            </a:endParaRPr>
          </a:p>
        </p:txBody>
      </p:sp>
      <p:pic>
        <p:nvPicPr>
          <p:cNvPr id="68627" name="Рисунок 31" descr="188236-ya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2268538" y="4508500"/>
            <a:ext cx="17303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331913" y="260350"/>
            <a:ext cx="6769100" cy="1008063"/>
            <a:chOff x="975" y="300"/>
            <a:chExt cx="4264" cy="635"/>
          </a:xfrm>
        </p:grpSpPr>
        <p:sp>
          <p:nvSpPr>
            <p:cNvPr id="68629" name="AutoShape 20"/>
            <p:cNvSpPr>
              <a:spLocks noChangeArrowheads="1"/>
            </p:cNvSpPr>
            <p:nvPr/>
          </p:nvSpPr>
          <p:spPr bwMode="auto">
            <a:xfrm>
              <a:off x="975" y="300"/>
              <a:ext cx="4264" cy="63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68630" name="Text Box 21"/>
            <p:cNvSpPr txBox="1">
              <a:spLocks noChangeArrowheads="1"/>
            </p:cNvSpPr>
            <p:nvPr/>
          </p:nvSpPr>
          <p:spPr bwMode="auto">
            <a:xfrm>
              <a:off x="1020" y="391"/>
              <a:ext cx="41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4000" i="1">
                  <a:solidFill>
                    <a:srgbClr val="003300"/>
                  </a:solidFill>
                </a:rPr>
                <a:t>Выберите верное равенство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11188" y="1268413"/>
            <a:ext cx="2016125" cy="1403350"/>
            <a:chOff x="521" y="1389"/>
            <a:chExt cx="846" cy="59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521" y="1616"/>
              <a:ext cx="846" cy="363"/>
              <a:chOff x="514" y="210"/>
              <a:chExt cx="4044" cy="499"/>
            </a:xfrm>
          </p:grpSpPr>
          <p:sp>
            <p:nvSpPr>
              <p:cNvPr id="68632" name="AutoShape 23"/>
              <p:cNvSpPr>
                <a:spLocks noChangeArrowheads="1"/>
              </p:cNvSpPr>
              <p:nvPr/>
            </p:nvSpPr>
            <p:spPr bwMode="auto">
              <a:xfrm>
                <a:off x="657" y="210"/>
                <a:ext cx="3901" cy="499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0,01</a:t>
                </a:r>
              </a:p>
            </p:txBody>
          </p:sp>
          <p:sp>
            <p:nvSpPr>
              <p:cNvPr id="68633" name="Text Box 24"/>
              <p:cNvSpPr txBox="1">
                <a:spLocks noChangeArrowheads="1"/>
              </p:cNvSpPr>
              <p:nvPr/>
            </p:nvSpPr>
            <p:spPr bwMode="auto">
              <a:xfrm>
                <a:off x="514" y="220"/>
                <a:ext cx="554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3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39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019925" y="1341438"/>
            <a:ext cx="1873250" cy="1401762"/>
            <a:chOff x="1791" y="1389"/>
            <a:chExt cx="952" cy="590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791" y="1616"/>
              <a:ext cx="952" cy="363"/>
              <a:chOff x="1565" y="1246"/>
              <a:chExt cx="952" cy="363"/>
            </a:xfrm>
          </p:grpSpPr>
          <p:sp>
            <p:nvSpPr>
              <p:cNvPr id="68635" name="AutoShape 26"/>
              <p:cNvSpPr>
                <a:spLocks noChangeArrowheads="1"/>
              </p:cNvSpPr>
              <p:nvPr/>
            </p:nvSpPr>
            <p:spPr bwMode="auto">
              <a:xfrm>
                <a:off x="1595" y="1246"/>
                <a:ext cx="922" cy="363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0,001</a:t>
                </a:r>
              </a:p>
            </p:txBody>
          </p:sp>
          <p:sp>
            <p:nvSpPr>
              <p:cNvPr id="68636" name="Text Box 27"/>
              <p:cNvSpPr txBox="1">
                <a:spLocks noChangeArrowheads="1"/>
              </p:cNvSpPr>
              <p:nvPr/>
            </p:nvSpPr>
            <p:spPr bwMode="auto">
              <a:xfrm>
                <a:off x="1565" y="1253"/>
                <a:ext cx="11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4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154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23850" y="3213100"/>
            <a:ext cx="1800225" cy="1408113"/>
            <a:chOff x="3152" y="1389"/>
            <a:chExt cx="846" cy="590"/>
          </a:xfrm>
        </p:grpSpPr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3152" y="1616"/>
              <a:ext cx="846" cy="363"/>
              <a:chOff x="514" y="210"/>
              <a:chExt cx="4044" cy="499"/>
            </a:xfrm>
          </p:grpSpPr>
          <p:sp>
            <p:nvSpPr>
              <p:cNvPr id="68638" name="AutoShape 29"/>
              <p:cNvSpPr>
                <a:spLocks noChangeArrowheads="1"/>
              </p:cNvSpPr>
              <p:nvPr/>
            </p:nvSpPr>
            <p:spPr bwMode="auto">
              <a:xfrm>
                <a:off x="657" y="210"/>
                <a:ext cx="3901" cy="499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0,1</a:t>
                </a:r>
              </a:p>
            </p:txBody>
          </p:sp>
          <p:sp>
            <p:nvSpPr>
              <p:cNvPr id="68639" name="Text Box 30"/>
              <p:cNvSpPr txBox="1">
                <a:spLocks noChangeArrowheads="1"/>
              </p:cNvSpPr>
              <p:nvPr/>
            </p:nvSpPr>
            <p:spPr bwMode="auto">
              <a:xfrm>
                <a:off x="514" y="220"/>
                <a:ext cx="553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515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6659563" y="4005263"/>
            <a:ext cx="1800225" cy="1336675"/>
            <a:chOff x="4513" y="1389"/>
            <a:chExt cx="846" cy="590"/>
          </a:xfrm>
        </p:grpSpPr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4513" y="1616"/>
              <a:ext cx="846" cy="363"/>
              <a:chOff x="514" y="210"/>
              <a:chExt cx="4044" cy="499"/>
            </a:xfrm>
          </p:grpSpPr>
          <p:sp>
            <p:nvSpPr>
              <p:cNvPr id="68641" name="AutoShape 32"/>
              <p:cNvSpPr>
                <a:spLocks noChangeArrowheads="1"/>
              </p:cNvSpPr>
              <p:nvPr/>
            </p:nvSpPr>
            <p:spPr bwMode="auto">
              <a:xfrm>
                <a:off x="657" y="210"/>
                <a:ext cx="3901" cy="499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1</a:t>
                </a:r>
              </a:p>
            </p:txBody>
          </p:sp>
          <p:sp>
            <p:nvSpPr>
              <p:cNvPr id="68642" name="Text Box 33"/>
              <p:cNvSpPr txBox="1">
                <a:spLocks noChangeArrowheads="1"/>
              </p:cNvSpPr>
              <p:nvPr/>
            </p:nvSpPr>
            <p:spPr bwMode="auto">
              <a:xfrm>
                <a:off x="514" y="220"/>
                <a:ext cx="554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6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876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4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8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Вычислите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589962" cy="5300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</a:t>
            </a:r>
            <a:r>
              <a:rPr lang="ru-RU" sz="3200" dirty="0"/>
              <a:t>6,2     </a:t>
            </a:r>
            <a:r>
              <a:rPr lang="ru-RU" sz="3200" dirty="0">
                <a:cs typeface="Times New Roman" pitchFamily="18" charset="0"/>
              </a:rPr>
              <a:t>∙    2                          </a:t>
            </a:r>
            <a:r>
              <a:rPr lang="ru-RU" sz="3200" dirty="0" smtClean="0">
                <a:cs typeface="Times New Roman" pitchFamily="18" charset="0"/>
              </a:rPr>
              <a:t>   0,3   </a:t>
            </a:r>
            <a:r>
              <a:rPr lang="ru-RU" sz="3200" dirty="0">
                <a:cs typeface="Times New Roman" pitchFamily="18" charset="0"/>
              </a:rPr>
              <a:t>∙   0,2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</a:t>
            </a:r>
            <a:r>
              <a:rPr lang="ru-RU" sz="3200" dirty="0" smtClean="0">
                <a:cs typeface="Times New Roman" pitchFamily="18" charset="0"/>
              </a:rPr>
              <a:t>                     </a:t>
            </a:r>
            <a:r>
              <a:rPr lang="ru-RU" sz="3200" dirty="0">
                <a:cs typeface="Times New Roman" pitchFamily="18" charset="0"/>
              </a:rPr>
              <a:t>+        0,06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</a:t>
            </a:r>
            <a:r>
              <a:rPr lang="ru-RU" sz="1200" dirty="0">
                <a:cs typeface="Times New Roman" pitchFamily="18" charset="0"/>
              </a:rPr>
              <a:t>                                                     </a:t>
            </a:r>
            <a:r>
              <a:rPr lang="ru-RU" sz="3200" dirty="0">
                <a:cs typeface="Times New Roman" pitchFamily="18" charset="0"/>
              </a:rPr>
              <a:t>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               </a:t>
            </a:r>
            <a:r>
              <a:rPr lang="ru-RU" sz="3200" dirty="0" smtClean="0">
                <a:cs typeface="Times New Roman" pitchFamily="18" charset="0"/>
              </a:rPr>
              <a:t>      </a:t>
            </a:r>
            <a:r>
              <a:rPr lang="ru-RU" sz="3200" dirty="0">
                <a:cs typeface="Times New Roman" pitchFamily="18" charset="0"/>
              </a:rPr>
              <a:t>:  </a:t>
            </a:r>
            <a:r>
              <a:rPr lang="ru-RU" sz="3200" dirty="0" smtClean="0">
                <a:cs typeface="Times New Roman" pitchFamily="18" charset="0"/>
              </a:rPr>
              <a:t>  </a:t>
            </a:r>
            <a:r>
              <a:rPr lang="ru-RU" sz="3200" dirty="0">
                <a:cs typeface="Times New Roman" pitchFamily="18" charset="0"/>
              </a:rPr>
              <a:t>2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  4,67 </a:t>
            </a:r>
            <a:r>
              <a:rPr lang="ru-RU" sz="3200" dirty="0" smtClean="0">
                <a:cs typeface="Times New Roman" pitchFamily="18" charset="0"/>
              </a:rPr>
              <a:t>    +                    </a:t>
            </a:r>
            <a:r>
              <a:rPr lang="ru-RU" sz="3200" dirty="0">
                <a:cs typeface="Times New Roman" pitchFamily="18" charset="0"/>
              </a:rPr>
              <a:t>=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</a:t>
            </a:r>
          </a:p>
        </p:txBody>
      </p:sp>
      <p:pic>
        <p:nvPicPr>
          <p:cNvPr id="13319" name="Picture 7" descr="J0215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66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071538" y="2071678"/>
            <a:ext cx="79216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428860" y="2071678"/>
            <a:ext cx="79216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357818" y="2071678"/>
            <a:ext cx="79216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572264" y="2071678"/>
            <a:ext cx="792163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785918" y="3143248"/>
            <a:ext cx="127478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714876" y="3141663"/>
            <a:ext cx="1143008" cy="71596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1476375" y="2781300"/>
            <a:ext cx="809609" cy="361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2428860" y="2786058"/>
            <a:ext cx="428628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5076825" y="2786057"/>
            <a:ext cx="709621" cy="355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5364162" y="2786057"/>
            <a:ext cx="1636729" cy="355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3143240" y="4357694"/>
            <a:ext cx="135732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2571736" y="3857628"/>
            <a:ext cx="114300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4000495" y="3860800"/>
            <a:ext cx="1147766" cy="496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4929190" y="4357694"/>
            <a:ext cx="792163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4500562" y="5500702"/>
            <a:ext cx="1285884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2786051" y="5445125"/>
            <a:ext cx="1208100" cy="8413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3929058" y="5072073"/>
            <a:ext cx="928694" cy="4286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4929190" y="5072074"/>
            <a:ext cx="357190" cy="444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6877050" y="5500702"/>
            <a:ext cx="1338288" cy="88104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4000" b="1" i="1"/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3143248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12,4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4429132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12,46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564357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6,23</a:t>
            </a:r>
            <a:endParaRPr lang="ru-RU" sz="3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00892" y="557214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10,9</a:t>
            </a:r>
            <a:endParaRPr lang="ru-RU" sz="4000" b="1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274763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F814B7"/>
            </a:solidFill>
          </a:ln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86812" cy="5214938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rgbClr val="F814B7"/>
            </a:solidFill>
          </a:ln>
        </p:spPr>
        <p:txBody>
          <a:bodyPr/>
          <a:lstStyle/>
          <a:p>
            <a:pPr eaLnBrk="1" hangingPunct="1">
              <a:buNone/>
              <a:defRPr/>
            </a:pPr>
            <a:endParaRPr lang="ru-RU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071563" y="1714500"/>
            <a:ext cx="139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   </a:t>
            </a:r>
            <a:r>
              <a:rPr lang="en-US" sz="2800" b="1" dirty="0"/>
              <a:t>2</a:t>
            </a:r>
            <a:r>
              <a:rPr lang="ru-RU" sz="2800" b="1" dirty="0"/>
              <a:t>,5</a:t>
            </a:r>
            <a:r>
              <a:rPr lang="en-US" sz="2800" b="1" dirty="0"/>
              <a:t>4</a:t>
            </a:r>
            <a:endParaRPr lang="ru-RU" sz="2800" b="1" dirty="0"/>
          </a:p>
          <a:p>
            <a:r>
              <a:rPr lang="ru-RU" sz="2800" b="1" dirty="0"/>
              <a:t>+   3,7</a:t>
            </a:r>
          </a:p>
          <a:p>
            <a:r>
              <a:rPr lang="ru-RU" sz="2800" b="1" dirty="0"/>
              <a:t>   </a:t>
            </a:r>
            <a:r>
              <a:rPr lang="en-US" sz="2800" b="1" dirty="0"/>
              <a:t>2</a:t>
            </a:r>
            <a:r>
              <a:rPr lang="ru-RU" sz="2800" b="1" dirty="0"/>
              <a:t>,9</a:t>
            </a:r>
            <a:r>
              <a:rPr lang="en-US" sz="2800" b="1" dirty="0"/>
              <a:t>1</a:t>
            </a:r>
            <a:endParaRPr lang="ru-RU" sz="2800" b="1" dirty="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500438" y="1714500"/>
            <a:ext cx="1384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   6, </a:t>
            </a:r>
            <a:r>
              <a:rPr lang="en-US" sz="2800" b="1"/>
              <a:t>5</a:t>
            </a:r>
            <a:r>
              <a:rPr lang="ru-RU" sz="2800" b="1"/>
              <a:t>3</a:t>
            </a:r>
          </a:p>
          <a:p>
            <a:r>
              <a:rPr lang="ru-RU" sz="2800" b="1"/>
              <a:t>+ 2, </a:t>
            </a:r>
            <a:r>
              <a:rPr lang="en-US" sz="2800" b="1"/>
              <a:t>8</a:t>
            </a:r>
            <a:endParaRPr lang="ru-RU" sz="2800" b="1"/>
          </a:p>
          <a:p>
            <a:r>
              <a:rPr lang="ru-RU" sz="2800" b="1"/>
              <a:t>   8,133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929313" y="1643063"/>
            <a:ext cx="1503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</a:t>
            </a:r>
            <a:r>
              <a:rPr lang="ru-RU" sz="2800" b="1"/>
              <a:t>9,15</a:t>
            </a:r>
          </a:p>
          <a:p>
            <a:r>
              <a:rPr lang="ru-RU" sz="2800" b="1"/>
              <a:t>-   1,03</a:t>
            </a:r>
            <a:r>
              <a:rPr lang="en-US" sz="2800" b="1"/>
              <a:t>6</a:t>
            </a:r>
            <a:endParaRPr lang="ru-RU" sz="2800" b="1"/>
          </a:p>
          <a:p>
            <a:r>
              <a:rPr lang="ru-RU" sz="2800" b="1"/>
              <a:t>    8,12</a:t>
            </a:r>
            <a:r>
              <a:rPr lang="en-US" sz="2800" b="1"/>
              <a:t>6</a:t>
            </a:r>
            <a:endParaRPr lang="ru-RU" sz="2800" b="1"/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571625" y="457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0" y="5214938"/>
            <a:ext cx="21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3786188"/>
            <a:ext cx="1282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814B7"/>
                </a:solidFill>
              </a:rPr>
              <a:t>    </a:t>
            </a:r>
            <a:r>
              <a:rPr lang="en-US" sz="2800" b="1">
                <a:solidFill>
                  <a:srgbClr val="F814B7"/>
                </a:solidFill>
              </a:rPr>
              <a:t>2</a:t>
            </a:r>
            <a:r>
              <a:rPr lang="ru-RU" sz="2800" b="1">
                <a:solidFill>
                  <a:srgbClr val="F814B7"/>
                </a:solidFill>
              </a:rPr>
              <a:t>,5</a:t>
            </a:r>
            <a:r>
              <a:rPr lang="en-US" sz="2800" b="1">
                <a:solidFill>
                  <a:srgbClr val="F814B7"/>
                </a:solidFill>
              </a:rPr>
              <a:t>4</a:t>
            </a:r>
            <a:endParaRPr lang="ru-RU" sz="2800" b="1">
              <a:solidFill>
                <a:srgbClr val="F814B7"/>
              </a:solidFill>
            </a:endParaRPr>
          </a:p>
          <a:p>
            <a:r>
              <a:rPr lang="ru-RU" sz="2800" b="1">
                <a:solidFill>
                  <a:srgbClr val="F814B7"/>
                </a:solidFill>
              </a:rPr>
              <a:t>+  3,7</a:t>
            </a:r>
          </a:p>
          <a:p>
            <a:r>
              <a:rPr lang="ru-RU" sz="2800" b="1">
                <a:solidFill>
                  <a:srgbClr val="F814B7"/>
                </a:solidFill>
              </a:rPr>
              <a:t>    </a:t>
            </a:r>
            <a:r>
              <a:rPr lang="en-US" sz="2800" b="1">
                <a:solidFill>
                  <a:srgbClr val="F814B7"/>
                </a:solidFill>
              </a:rPr>
              <a:t>6</a:t>
            </a:r>
            <a:r>
              <a:rPr lang="ru-RU" sz="2800" b="1">
                <a:solidFill>
                  <a:srgbClr val="F814B7"/>
                </a:solidFill>
              </a:rPr>
              <a:t>,2</a:t>
            </a:r>
            <a:r>
              <a:rPr lang="en-US" sz="2800" b="1">
                <a:solidFill>
                  <a:srgbClr val="F814B7"/>
                </a:solidFill>
              </a:rPr>
              <a:t>4</a:t>
            </a:r>
            <a:endParaRPr lang="ru-RU" sz="2800" b="1">
              <a:solidFill>
                <a:srgbClr val="F814B7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75" y="3786188"/>
            <a:ext cx="1393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814B7"/>
                </a:solidFill>
              </a:rPr>
              <a:t>      </a:t>
            </a:r>
            <a:r>
              <a:rPr lang="ru-RU" sz="2800" b="1">
                <a:solidFill>
                  <a:srgbClr val="F814B7"/>
                </a:solidFill>
              </a:rPr>
              <a:t>6, </a:t>
            </a:r>
            <a:r>
              <a:rPr lang="en-US" sz="2800" b="1">
                <a:solidFill>
                  <a:srgbClr val="F814B7"/>
                </a:solidFill>
              </a:rPr>
              <a:t>5</a:t>
            </a:r>
            <a:r>
              <a:rPr lang="ru-RU" sz="2800" b="1">
                <a:solidFill>
                  <a:srgbClr val="F814B7"/>
                </a:solidFill>
              </a:rPr>
              <a:t>3</a:t>
            </a:r>
          </a:p>
          <a:p>
            <a:r>
              <a:rPr lang="ru-RU" sz="2800" b="1">
                <a:solidFill>
                  <a:srgbClr val="F814B7"/>
                </a:solidFill>
              </a:rPr>
              <a:t>+  2, </a:t>
            </a:r>
            <a:r>
              <a:rPr lang="en-US" sz="2800" b="1">
                <a:solidFill>
                  <a:srgbClr val="F814B7"/>
                </a:solidFill>
              </a:rPr>
              <a:t>8</a:t>
            </a:r>
            <a:r>
              <a:rPr lang="ru-RU" sz="2800" b="1">
                <a:solidFill>
                  <a:srgbClr val="F814B7"/>
                </a:solidFill>
              </a:rPr>
              <a:t>0</a:t>
            </a:r>
          </a:p>
          <a:p>
            <a:r>
              <a:rPr lang="ru-RU" sz="2800" b="1">
                <a:solidFill>
                  <a:srgbClr val="F814B7"/>
                </a:solidFill>
              </a:rPr>
              <a:t>    9, 33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0750" y="3786188"/>
            <a:ext cx="1503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814B7"/>
                </a:solidFill>
              </a:rPr>
              <a:t>      </a:t>
            </a:r>
            <a:r>
              <a:rPr lang="ru-RU" sz="2800" b="1">
                <a:solidFill>
                  <a:srgbClr val="F814B7"/>
                </a:solidFill>
              </a:rPr>
              <a:t>9,150</a:t>
            </a:r>
          </a:p>
          <a:p>
            <a:r>
              <a:rPr lang="ru-RU" sz="2800" b="1">
                <a:solidFill>
                  <a:srgbClr val="F814B7"/>
                </a:solidFill>
              </a:rPr>
              <a:t>-   1,03</a:t>
            </a:r>
            <a:r>
              <a:rPr lang="en-US" sz="2800" b="1">
                <a:solidFill>
                  <a:srgbClr val="F814B7"/>
                </a:solidFill>
              </a:rPr>
              <a:t>6</a:t>
            </a:r>
            <a:endParaRPr lang="ru-RU" sz="2800" b="1">
              <a:solidFill>
                <a:srgbClr val="F814B7"/>
              </a:solidFill>
            </a:endParaRPr>
          </a:p>
          <a:p>
            <a:r>
              <a:rPr lang="ru-RU" sz="2800" b="1">
                <a:solidFill>
                  <a:srgbClr val="F814B7"/>
                </a:solidFill>
              </a:rPr>
              <a:t>    8,1</a:t>
            </a:r>
            <a:r>
              <a:rPr lang="en-US" sz="2800" b="1">
                <a:solidFill>
                  <a:srgbClr val="F814B7"/>
                </a:solidFill>
              </a:rPr>
              <a:t>14</a:t>
            </a:r>
            <a:endParaRPr lang="ru-RU" sz="2800" b="1">
              <a:solidFill>
                <a:srgbClr val="F814B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28604"/>
            <a:ext cx="5408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Найди  ошибки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28750" y="2643188"/>
            <a:ext cx="8572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57625" y="2643188"/>
            <a:ext cx="9286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57938" y="2571750"/>
            <a:ext cx="9286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00188" y="4714875"/>
            <a:ext cx="642937" cy="1588"/>
          </a:xfrm>
          <a:prstGeom prst="line">
            <a:avLst/>
          </a:prstGeom>
          <a:ln w="28575">
            <a:solidFill>
              <a:srgbClr val="F81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00500" y="4714875"/>
            <a:ext cx="928688" cy="1588"/>
          </a:xfrm>
          <a:prstGeom prst="line">
            <a:avLst/>
          </a:prstGeom>
          <a:ln w="28575">
            <a:solidFill>
              <a:srgbClr val="F81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29375" y="4714875"/>
            <a:ext cx="928688" cy="1588"/>
          </a:xfrm>
          <a:prstGeom prst="line">
            <a:avLst/>
          </a:prstGeom>
          <a:ln w="28575">
            <a:solidFill>
              <a:srgbClr val="F81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7858125" y="5429250"/>
            <a:ext cx="1143000" cy="1214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81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001000" y="5786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Запишите десятичные дроби с помощью процентов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b="1"/>
              <a:t>0,17=17%</a:t>
            </a:r>
          </a:p>
          <a:p>
            <a:r>
              <a:rPr lang="ru-RU" sz="4400" b="1"/>
              <a:t>0,02=</a:t>
            </a:r>
          </a:p>
          <a:p>
            <a:r>
              <a:rPr lang="ru-RU" sz="4400" b="1"/>
              <a:t>6,2=</a:t>
            </a:r>
          </a:p>
          <a:p>
            <a:r>
              <a:rPr lang="ru-RU" sz="4400" b="1"/>
              <a:t>1,38=</a:t>
            </a:r>
          </a:p>
          <a:p>
            <a:r>
              <a:rPr lang="ru-RU" sz="4400" b="1"/>
              <a:t>0,183=</a:t>
            </a:r>
          </a:p>
          <a:p>
            <a:endParaRPr lang="ru-RU" sz="4400" b="1"/>
          </a:p>
        </p:txBody>
      </p:sp>
      <p:pic>
        <p:nvPicPr>
          <p:cNvPr id="45060" name="Picture 4" descr="00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151188"/>
            <a:ext cx="1905000" cy="142875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Проверяем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dirty="0"/>
              <a:t>0,17=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17%</a:t>
            </a:r>
          </a:p>
          <a:p>
            <a:r>
              <a:rPr lang="ru-RU" sz="4400" dirty="0"/>
              <a:t>0,02=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2%</a:t>
            </a:r>
          </a:p>
          <a:p>
            <a:r>
              <a:rPr lang="ru-RU" sz="4400" dirty="0"/>
              <a:t>6,2=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620%</a:t>
            </a:r>
          </a:p>
          <a:p>
            <a:r>
              <a:rPr lang="ru-RU" sz="4400" dirty="0"/>
              <a:t>1,38=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138%</a:t>
            </a:r>
          </a:p>
          <a:p>
            <a:r>
              <a:rPr lang="ru-RU" sz="4400" dirty="0"/>
              <a:t>0,183=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18,3%</a:t>
            </a:r>
          </a:p>
          <a:p>
            <a:endParaRPr lang="ru-RU" sz="4400" dirty="0"/>
          </a:p>
        </p:txBody>
      </p:sp>
      <p:pic>
        <p:nvPicPr>
          <p:cNvPr id="54276" name="Picture 4" descr="00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151188"/>
            <a:ext cx="1905000" cy="142875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Узнай формулу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14668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 = (а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 = v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428736"/>
            <a:ext cx="385765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357694"/>
            <a:ext cx="162878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857892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3429000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071678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Переведите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57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15мм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3см 6мм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24 дм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560мм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57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250см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78см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240мм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50дм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285993"/>
            <a:ext cx="1492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1,5см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496"/>
            <a:ext cx="1492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3,6см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429000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240см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000504"/>
            <a:ext cx="1390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56см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285992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2,5м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857496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0,78м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429000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0,24м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4000504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409</TotalTime>
  <Words>671</Words>
  <Application>Microsoft Office PowerPoint</Application>
  <PresentationFormat>Экран (4:3)</PresentationFormat>
  <Paragraphs>211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Формула</vt:lpstr>
      <vt:lpstr>Прямоугольный параллелепипед Урок математики в 5 классе</vt:lpstr>
      <vt:lpstr>План урока</vt:lpstr>
      <vt:lpstr>Слайд 3</vt:lpstr>
      <vt:lpstr>                              Вычислите</vt:lpstr>
      <vt:lpstr>Слайд 5</vt:lpstr>
      <vt:lpstr>Запишите десятичные дроби с помощью процентов</vt:lpstr>
      <vt:lpstr>Проверяем</vt:lpstr>
      <vt:lpstr>Узнай формулу</vt:lpstr>
      <vt:lpstr>Переведите</vt:lpstr>
      <vt:lpstr>Слайд 10</vt:lpstr>
      <vt:lpstr>Слайд 11</vt:lpstr>
      <vt:lpstr>Слайд 12</vt:lpstr>
      <vt:lpstr>Слайд 13</vt:lpstr>
      <vt:lpstr>Цель урока: </vt:lpstr>
      <vt:lpstr>Слайд 15</vt:lpstr>
      <vt:lpstr>Слайд 16</vt:lpstr>
      <vt:lpstr>Поверхность прямоугольного параллелепипеда состоит из прямоугольников</vt:lpstr>
      <vt:lpstr>Слайд 18</vt:lpstr>
      <vt:lpstr>Слайд 19</vt:lpstr>
      <vt:lpstr>Слайд 20</vt:lpstr>
      <vt:lpstr>4. Людям  какой профессии в своей деятельности часто приходится строить параллелепипед? </vt:lpstr>
      <vt:lpstr>Итог урока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lida</dc:creator>
  <cp:lastModifiedBy>lida</cp:lastModifiedBy>
  <cp:revision>58</cp:revision>
  <dcterms:created xsi:type="dcterms:W3CDTF">2015-03-29T14:07:20Z</dcterms:created>
  <dcterms:modified xsi:type="dcterms:W3CDTF">2022-10-28T14:45:43Z</dcterms:modified>
</cp:coreProperties>
</file>