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90" r:id="rId3"/>
    <p:sldId id="263" r:id="rId4"/>
    <p:sldId id="265" r:id="rId5"/>
    <p:sldId id="266" r:id="rId6"/>
    <p:sldId id="261" r:id="rId7"/>
    <p:sldId id="262" r:id="rId8"/>
    <p:sldId id="284" r:id="rId9"/>
    <p:sldId id="287" r:id="rId10"/>
    <p:sldId id="280" r:id="rId11"/>
    <p:sldId id="274" r:id="rId12"/>
    <p:sldId id="275" r:id="rId13"/>
    <p:sldId id="278" r:id="rId14"/>
    <p:sldId id="272" r:id="rId15"/>
    <p:sldId id="268" r:id="rId16"/>
    <p:sldId id="271" r:id="rId17"/>
    <p:sldId id="279" r:id="rId18"/>
    <p:sldId id="269" r:id="rId19"/>
    <p:sldId id="270" r:id="rId20"/>
    <p:sldId id="289" r:id="rId21"/>
    <p:sldId id="288" r:id="rId22"/>
    <p:sldId id="277" r:id="rId23"/>
    <p:sldId id="260" r:id="rId24"/>
    <p:sldId id="281" r:id="rId25"/>
    <p:sldId id="282" r:id="rId26"/>
    <p:sldId id="283" r:id="rId27"/>
    <p:sldId id="28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2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E7CAED-9AB3-4816-BAC1-A3B1EFC1C969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2FE37-530A-458A-BEF1-47BBF1837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2835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308AF8-1EB5-47AB-BD39-783B21375CF1}" type="slidenum">
              <a:rPr lang="ru-RU"/>
              <a:pPr/>
              <a:t>4</a:t>
            </a:fld>
            <a:endParaRPr lang="ru-RU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4F2FA52-05E1-4AFA-A738-8302DB09C0BB}" type="slidenum">
              <a:rPr lang="ru-RU" smtClean="0">
                <a:latin typeface="Arial" pitchFamily="34" charset="0"/>
              </a:rPr>
              <a:pPr/>
              <a:t>5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B783A-9F9D-4364-BE11-6DD35FAACD15}" type="slidenum">
              <a:rPr lang="ru-RU" smtClean="0">
                <a:latin typeface="Arial" pitchFamily="34" charset="0"/>
              </a:rPr>
              <a:pPr/>
              <a:t>12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A36C4D-FA06-4975-B38D-A6A7A1667B79}" type="slidenum">
              <a:rPr lang="ru-RU" smtClean="0">
                <a:latin typeface="Tahoma" pitchFamily="34" charset="0"/>
              </a:rPr>
              <a:pPr/>
              <a:t>17</a:t>
            </a:fld>
            <a:endParaRPr lang="ru-RU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B90C7E8-064B-46A9-82DC-179DDCD258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12E5-E534-4D2B-9F65-970A8D42A33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A12E5-E534-4D2B-9F65-970A8D42A33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5D00A-6093-4CBD-B0EC-DE9888F2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http://tmn.fio.ru/works/26x/304/images/ogon.gif" TargetMode="External"/><Relationship Id="rId13" Type="http://schemas.openxmlformats.org/officeDocument/2006/relationships/image" Target="../media/image22.jpeg"/><Relationship Id="rId18" Type="http://schemas.openxmlformats.org/officeDocument/2006/relationships/image" Target="../media/image25.gif"/><Relationship Id="rId3" Type="http://schemas.openxmlformats.org/officeDocument/2006/relationships/image" Target="../media/image15.png"/><Relationship Id="rId7" Type="http://schemas.openxmlformats.org/officeDocument/2006/relationships/image" Target="../media/image19.gif"/><Relationship Id="rId12" Type="http://schemas.openxmlformats.org/officeDocument/2006/relationships/image" Target="http://tmn.fio.ru/works/26x/304/images/wozduh.jpg" TargetMode="External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6" Type="http://schemas.openxmlformats.org/officeDocument/2006/relationships/image" Target="http://tmn.fio.ru/works/26x/304/images/vselen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1.jpeg"/><Relationship Id="rId5" Type="http://schemas.openxmlformats.org/officeDocument/2006/relationships/image" Target="../media/image17.png"/><Relationship Id="rId15" Type="http://schemas.openxmlformats.org/officeDocument/2006/relationships/image" Target="../media/image23.jpeg"/><Relationship Id="rId10" Type="http://schemas.openxmlformats.org/officeDocument/2006/relationships/image" Target="http://tmn.fio.ru/works/26x/304/images/woda.jpg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20.jpeg"/><Relationship Id="rId14" Type="http://schemas.openxmlformats.org/officeDocument/2006/relationships/image" Target="http://tmn.fio.ru/works/26x/304/images/sem2.jpg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7.jpeg"/><Relationship Id="rId3" Type="http://schemas.openxmlformats.org/officeDocument/2006/relationships/image" Target="../media/image38.jpeg"/><Relationship Id="rId7" Type="http://schemas.openxmlformats.org/officeDocument/2006/relationships/image" Target="../media/image42.emf"/><Relationship Id="rId12" Type="http://schemas.openxmlformats.org/officeDocument/2006/relationships/image" Target="../media/image46.gi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openxmlformats.org/officeDocument/2006/relationships/image" Target="../media/image45.gif"/><Relationship Id="rId5" Type="http://schemas.openxmlformats.org/officeDocument/2006/relationships/image" Target="../media/image40.jpeg"/><Relationship Id="rId15" Type="http://schemas.openxmlformats.org/officeDocument/2006/relationships/image" Target="../media/image49.wmf"/><Relationship Id="rId10" Type="http://schemas.openxmlformats.org/officeDocument/2006/relationships/image" Target="../media/image44.jpeg"/><Relationship Id="rId4" Type="http://schemas.openxmlformats.org/officeDocument/2006/relationships/image" Target="../media/image39.gif"/><Relationship Id="rId9" Type="http://schemas.openxmlformats.org/officeDocument/2006/relationships/image" Target="../media/image1.jpeg"/><Relationship Id="rId14" Type="http://schemas.openxmlformats.org/officeDocument/2006/relationships/image" Target="../media/image48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1928825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Прямоугольный параллелепипед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 математики в 5 классе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высшей категории </a:t>
            </a: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5: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Валеева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Л.Х.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WordArt 8"/>
          <p:cNvSpPr>
            <a:spLocks noChangeArrowheads="1" noChangeShapeType="1" noTextEdit="1"/>
          </p:cNvSpPr>
          <p:nvPr/>
        </p:nvSpPr>
        <p:spPr bwMode="auto">
          <a:xfrm>
            <a:off x="2051050" y="333375"/>
            <a:ext cx="4681538" cy="493713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Физкультминутка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2286000" y="836613"/>
            <a:ext cx="5886450" cy="53863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Раз – подняться на носки и улыбнуться.</a:t>
            </a:r>
          </a:p>
          <a:p>
            <a:pPr>
              <a:defRPr/>
            </a:pPr>
            <a:endParaRPr lang="ru-RU" sz="24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>
              <a:defRPr/>
            </a:pPr>
            <a:r>
              <a:rPr lang="ru-RU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Два – согнуться, разогнуться.</a:t>
            </a:r>
          </a:p>
          <a:p>
            <a:pPr>
              <a:defRPr/>
            </a:pPr>
            <a:endParaRPr lang="ru-RU" sz="24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>
              <a:defRPr/>
            </a:pPr>
            <a:r>
              <a:rPr lang="ru-RU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Три – в ладоши три хлопка,</a:t>
            </a:r>
          </a:p>
          <a:p>
            <a:pPr>
              <a:defRPr/>
            </a:pPr>
            <a:r>
              <a:rPr lang="ru-RU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головою три кивка.</a:t>
            </a:r>
          </a:p>
          <a:p>
            <a:pPr>
              <a:defRPr/>
            </a:pPr>
            <a:endParaRPr lang="ru-RU" sz="24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>
              <a:defRPr/>
            </a:pPr>
            <a:r>
              <a:rPr lang="ru-RU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На четыре – руки шире.</a:t>
            </a:r>
          </a:p>
          <a:p>
            <a:pPr>
              <a:defRPr/>
            </a:pPr>
            <a:endParaRPr lang="ru-RU" sz="24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>
              <a:defRPr/>
            </a:pPr>
            <a:r>
              <a:rPr lang="ru-RU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Пять – руками помахать.</a:t>
            </a:r>
          </a:p>
          <a:p>
            <a:pPr>
              <a:defRPr/>
            </a:pPr>
            <a:endParaRPr lang="ru-RU" sz="24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>
              <a:defRPr/>
            </a:pPr>
            <a:r>
              <a:rPr lang="ru-RU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Шесть – за парту тихо сесть.</a:t>
            </a:r>
          </a:p>
          <a:p>
            <a:pPr>
              <a:spcBef>
                <a:spcPct val="50000"/>
              </a:spcBef>
              <a:defRPr/>
            </a:pPr>
            <a:endParaRPr lang="ru-RU" sz="24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</p:txBody>
      </p:sp>
      <p:pic>
        <p:nvPicPr>
          <p:cNvPr id="20490" name="Picture 10" descr="de06_01_0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1988" y="2636838"/>
            <a:ext cx="2132012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13" descr="MC90031042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333375"/>
            <a:ext cx="1719262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Picture 14" descr="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88" y="1628775"/>
            <a:ext cx="2290762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4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4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4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4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4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4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4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4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4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4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4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4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4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6275388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Мячи, которыми вы много раз играли, имеют форму шара, хотя все они разных размеров. Многие небесные тела имеют форму, близкую к форме шара, включая и нашу планету. </a:t>
            </a:r>
          </a:p>
        </p:txBody>
      </p:sp>
      <p:pic>
        <p:nvPicPr>
          <p:cNvPr id="8195" name="Picture 6" descr="Stars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91113"/>
            <a:ext cx="2087563" cy="17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7" descr="J018319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5284788"/>
            <a:ext cx="1828800" cy="157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8" descr="AG00129_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5825" y="188913"/>
            <a:ext cx="12239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10" descr="1864200-we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81788" y="2746375"/>
            <a:ext cx="2462212" cy="411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00000"/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5ikos2pr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1600200"/>
            <a:ext cx="10858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5okta2pr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0" y="2895600"/>
            <a:ext cx="11239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5kub2pro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0" y="4114800"/>
            <a:ext cx="113347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5dode2pro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0" y="5410200"/>
            <a:ext cx="11334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http://tmn.fio.ru/works/26x/304/images/ogon.gif"/>
          <p:cNvPicPr>
            <a:picLocks noChangeAspect="1" noChangeArrowheads="1"/>
          </p:cNvPicPr>
          <p:nvPr/>
        </p:nvPicPr>
        <p:blipFill>
          <a:blip r:embed="rId7" r:link="rId8"/>
          <a:srcRect/>
          <a:stretch>
            <a:fillRect/>
          </a:stretch>
        </p:blipFill>
        <p:spPr bwMode="auto">
          <a:xfrm>
            <a:off x="0" y="-228600"/>
            <a:ext cx="1908175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1835150" y="476250"/>
            <a:ext cx="44005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>
                <a:solidFill>
                  <a:srgbClr val="00007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огонь</a:t>
            </a:r>
          </a:p>
          <a:p>
            <a:pPr eaLnBrk="0" hangingPunct="0"/>
            <a:endParaRPr lang="ru-RU" sz="3600" b="1" i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4114800" y="381000"/>
            <a:ext cx="463232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latin typeface="Times New Roman" pitchFamily="18" charset="0"/>
                <a:cs typeface="Times New Roman" pitchFamily="18" charset="0"/>
              </a:rPr>
              <a:t>тетраэдр</a:t>
            </a:r>
            <a:endParaRPr lang="ru-RU" sz="1200">
              <a:solidFill>
                <a:srgbClr val="00007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400">
              <a:latin typeface="Times New Roman" pitchFamily="18" charset="0"/>
            </a:endParaRPr>
          </a:p>
        </p:txBody>
      </p:sp>
      <p:pic>
        <p:nvPicPr>
          <p:cNvPr id="9225" name="Picture 9" descr="http://tmn.fio.ru/works/26x/304/images/woda.jpg"/>
          <p:cNvPicPr>
            <a:picLocks noChangeAspect="1" noChangeArrowheads="1"/>
          </p:cNvPicPr>
          <p:nvPr/>
        </p:nvPicPr>
        <p:blipFill>
          <a:blip r:embed="rId9" r:link="rId10"/>
          <a:srcRect/>
          <a:stretch>
            <a:fillRect/>
          </a:stretch>
        </p:blipFill>
        <p:spPr bwMode="auto">
          <a:xfrm>
            <a:off x="0" y="1112838"/>
            <a:ext cx="1908175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4114800" y="1676400"/>
            <a:ext cx="463232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latin typeface="Times New Roman" pitchFamily="18" charset="0"/>
                <a:cs typeface="Times New Roman" pitchFamily="18" charset="0"/>
              </a:rPr>
              <a:t>икосаэдр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400">
              <a:latin typeface="Times New Roman" pitchFamily="18" charset="0"/>
            </a:endParaRPr>
          </a:p>
        </p:txBody>
      </p:sp>
      <p:pic>
        <p:nvPicPr>
          <p:cNvPr id="9227" name="Picture 11" descr="http://tmn.fio.ru/works/26x/304/images/wozduh.jpg"/>
          <p:cNvPicPr>
            <a:picLocks noChangeAspect="1" noChangeArrowheads="1"/>
          </p:cNvPicPr>
          <p:nvPr/>
        </p:nvPicPr>
        <p:blipFill>
          <a:blip r:embed="rId11" r:link="rId12"/>
          <a:srcRect/>
          <a:stretch>
            <a:fillRect/>
          </a:stretch>
        </p:blipFill>
        <p:spPr bwMode="auto">
          <a:xfrm>
            <a:off x="0" y="2571750"/>
            <a:ext cx="1908175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2209800" y="1600200"/>
            <a:ext cx="4400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solidFill>
                  <a:srgbClr val="00007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4191000" y="2971800"/>
            <a:ext cx="463232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latin typeface="Times New Roman" pitchFamily="18" charset="0"/>
                <a:cs typeface="Times New Roman" pitchFamily="18" charset="0"/>
              </a:rPr>
              <a:t>октаэдр</a:t>
            </a:r>
            <a:endParaRPr lang="ru-RU" sz="1200">
              <a:solidFill>
                <a:srgbClr val="00007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400">
              <a:latin typeface="Times New Roman" pitchFamily="18" charset="0"/>
            </a:endParaRPr>
          </a:p>
        </p:txBody>
      </p:sp>
      <p:pic>
        <p:nvPicPr>
          <p:cNvPr id="9230" name="Picture 14" descr="http://tmn.fio.ru/works/26x/304/images/sem2.jpg"/>
          <p:cNvPicPr>
            <a:picLocks noChangeAspect="1" noChangeArrowheads="1"/>
          </p:cNvPicPr>
          <p:nvPr/>
        </p:nvPicPr>
        <p:blipFill>
          <a:blip r:embed="rId13" r:link="rId14"/>
          <a:srcRect/>
          <a:stretch>
            <a:fillRect/>
          </a:stretch>
        </p:blipFill>
        <p:spPr bwMode="auto">
          <a:xfrm>
            <a:off x="0" y="4003675"/>
            <a:ext cx="1908175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6096000" y="3048000"/>
            <a:ext cx="4400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solidFill>
                  <a:srgbClr val="00007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4191000" y="4114800"/>
            <a:ext cx="463232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solidFill>
                  <a:srgbClr val="000071"/>
                </a:solidFill>
                <a:latin typeface="Times New Roman" pitchFamily="18" charset="0"/>
              </a:rPr>
              <a:t> </a:t>
            </a:r>
            <a:r>
              <a:rPr lang="ru-RU" sz="1800" b="1">
                <a:latin typeface="Times New Roman" pitchFamily="18" charset="0"/>
                <a:cs typeface="Times New Roman" pitchFamily="18" charset="0"/>
              </a:rPr>
              <a:t>гексаэдр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400">
              <a:latin typeface="Times New Roman" pitchFamily="18" charset="0"/>
            </a:endParaRPr>
          </a:p>
        </p:txBody>
      </p:sp>
      <p:pic>
        <p:nvPicPr>
          <p:cNvPr id="9233" name="Picture 17" descr="http://tmn.fio.ru/works/26x/304/images/vselen.jpg"/>
          <p:cNvPicPr>
            <a:picLocks noChangeAspect="1" noChangeArrowheads="1"/>
          </p:cNvPicPr>
          <p:nvPr/>
        </p:nvPicPr>
        <p:blipFill>
          <a:blip r:embed="rId15" r:link="rId16"/>
          <a:srcRect/>
          <a:stretch>
            <a:fillRect/>
          </a:stretch>
        </p:blipFill>
        <p:spPr bwMode="auto">
          <a:xfrm>
            <a:off x="0" y="5424488"/>
            <a:ext cx="1908175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1476375" y="5667375"/>
            <a:ext cx="44005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i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вселенная</a:t>
            </a:r>
          </a:p>
          <a:p>
            <a:pPr eaLnBrk="0" hangingPunct="0"/>
            <a:endParaRPr lang="ru-RU" sz="3600" b="1" i="1">
              <a:solidFill>
                <a:schemeClr val="hlink"/>
              </a:solidFill>
              <a:latin typeface="Times New Roman" pitchFamily="18" charset="0"/>
            </a:endParaRPr>
          </a:p>
        </p:txBody>
      </p:sp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4284663" y="5516563"/>
            <a:ext cx="4632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latin typeface="Times New Roman" pitchFamily="18" charset="0"/>
                <a:cs typeface="Times New Roman" pitchFamily="18" charset="0"/>
              </a:rPr>
              <a:t>додекаэдр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800" b="1" u="sng">
              <a:latin typeface="Times New Roman" pitchFamily="18" charset="0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179388" y="0"/>
            <a:ext cx="5029200" cy="6324600"/>
            <a:chOff x="-3" y="-3"/>
            <a:chExt cx="2943" cy="3599"/>
          </a:xfrm>
        </p:grpSpPr>
        <p:grpSp>
          <p:nvGrpSpPr>
            <p:cNvPr id="3" name="Group 21"/>
            <p:cNvGrpSpPr>
              <a:grpSpLocks/>
            </p:cNvGrpSpPr>
            <p:nvPr/>
          </p:nvGrpSpPr>
          <p:grpSpPr bwMode="auto">
            <a:xfrm>
              <a:off x="0" y="0"/>
              <a:ext cx="2937" cy="3593"/>
              <a:chOff x="0" y="0"/>
              <a:chExt cx="2937" cy="3593"/>
            </a:xfrm>
          </p:grpSpPr>
          <p:grpSp>
            <p:nvGrpSpPr>
              <p:cNvPr id="4" name="Group 22"/>
              <p:cNvGrpSpPr>
                <a:grpSpLocks/>
              </p:cNvGrpSpPr>
              <p:nvPr/>
            </p:nvGrpSpPr>
            <p:grpSpPr bwMode="auto">
              <a:xfrm>
                <a:off x="0" y="0"/>
                <a:ext cx="1431" cy="708"/>
                <a:chOff x="0" y="0"/>
                <a:chExt cx="1431" cy="708"/>
              </a:xfrm>
            </p:grpSpPr>
            <p:sp>
              <p:nvSpPr>
                <p:cNvPr id="10300" name="Rectangle 23"/>
                <p:cNvSpPr>
                  <a:spLocks noChangeArrowheads="1"/>
                </p:cNvSpPr>
                <p:nvPr/>
              </p:nvSpPr>
              <p:spPr bwMode="auto">
                <a:xfrm>
                  <a:off x="6" y="6"/>
                  <a:ext cx="1419" cy="696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301" name="Rectangle 24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431" cy="708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25"/>
              <p:cNvGrpSpPr>
                <a:grpSpLocks/>
              </p:cNvGrpSpPr>
              <p:nvPr/>
            </p:nvGrpSpPr>
            <p:grpSpPr bwMode="auto">
              <a:xfrm>
                <a:off x="1431" y="0"/>
                <a:ext cx="1506" cy="708"/>
                <a:chOff x="1431" y="0"/>
                <a:chExt cx="1506" cy="708"/>
              </a:xfrm>
            </p:grpSpPr>
            <p:sp>
              <p:nvSpPr>
                <p:cNvPr id="10298" name="Rectangle 26"/>
                <p:cNvSpPr>
                  <a:spLocks noChangeArrowheads="1"/>
                </p:cNvSpPr>
                <p:nvPr/>
              </p:nvSpPr>
              <p:spPr bwMode="auto">
                <a:xfrm>
                  <a:off x="1437" y="6"/>
                  <a:ext cx="1494" cy="696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299" name="Rectangle 27"/>
                <p:cNvSpPr>
                  <a:spLocks noChangeArrowheads="1"/>
                </p:cNvSpPr>
                <p:nvPr/>
              </p:nvSpPr>
              <p:spPr bwMode="auto">
                <a:xfrm>
                  <a:off x="1431" y="0"/>
                  <a:ext cx="1506" cy="708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28"/>
              <p:cNvGrpSpPr>
                <a:grpSpLocks/>
              </p:cNvGrpSpPr>
              <p:nvPr/>
            </p:nvGrpSpPr>
            <p:grpSpPr bwMode="auto">
              <a:xfrm>
                <a:off x="0" y="720"/>
                <a:ext cx="1431" cy="750"/>
                <a:chOff x="0" y="720"/>
                <a:chExt cx="1431" cy="750"/>
              </a:xfrm>
            </p:grpSpPr>
            <p:sp>
              <p:nvSpPr>
                <p:cNvPr id="10296" name="Rectangle 29"/>
                <p:cNvSpPr>
                  <a:spLocks noChangeArrowheads="1"/>
                </p:cNvSpPr>
                <p:nvPr/>
              </p:nvSpPr>
              <p:spPr bwMode="auto">
                <a:xfrm>
                  <a:off x="6" y="726"/>
                  <a:ext cx="1419" cy="738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297" name="Rectangle 30"/>
                <p:cNvSpPr>
                  <a:spLocks noChangeArrowheads="1"/>
                </p:cNvSpPr>
                <p:nvPr/>
              </p:nvSpPr>
              <p:spPr bwMode="auto">
                <a:xfrm>
                  <a:off x="0" y="720"/>
                  <a:ext cx="1431" cy="750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7" name="Group 31"/>
              <p:cNvGrpSpPr>
                <a:grpSpLocks/>
              </p:cNvGrpSpPr>
              <p:nvPr/>
            </p:nvGrpSpPr>
            <p:grpSpPr bwMode="auto">
              <a:xfrm>
                <a:off x="1431" y="720"/>
                <a:ext cx="1506" cy="750"/>
                <a:chOff x="1431" y="720"/>
                <a:chExt cx="1506" cy="750"/>
              </a:xfrm>
            </p:grpSpPr>
            <p:sp>
              <p:nvSpPr>
                <p:cNvPr id="10294" name="Rectangle 32"/>
                <p:cNvSpPr>
                  <a:spLocks noChangeArrowheads="1"/>
                </p:cNvSpPr>
                <p:nvPr/>
              </p:nvSpPr>
              <p:spPr bwMode="auto">
                <a:xfrm>
                  <a:off x="1437" y="726"/>
                  <a:ext cx="1494" cy="738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295" name="Rectangle 33"/>
                <p:cNvSpPr>
                  <a:spLocks noChangeArrowheads="1"/>
                </p:cNvSpPr>
                <p:nvPr/>
              </p:nvSpPr>
              <p:spPr bwMode="auto">
                <a:xfrm>
                  <a:off x="1431" y="720"/>
                  <a:ext cx="1506" cy="750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8" name="Group 34"/>
              <p:cNvGrpSpPr>
                <a:grpSpLocks/>
              </p:cNvGrpSpPr>
              <p:nvPr/>
            </p:nvGrpSpPr>
            <p:grpSpPr bwMode="auto">
              <a:xfrm>
                <a:off x="0" y="1482"/>
                <a:ext cx="1431" cy="552"/>
                <a:chOff x="0" y="1482"/>
                <a:chExt cx="1431" cy="552"/>
              </a:xfrm>
            </p:grpSpPr>
            <p:sp>
              <p:nvSpPr>
                <p:cNvPr id="10292" name="Rectangle 35"/>
                <p:cNvSpPr>
                  <a:spLocks noChangeArrowheads="1"/>
                </p:cNvSpPr>
                <p:nvPr/>
              </p:nvSpPr>
              <p:spPr bwMode="auto">
                <a:xfrm>
                  <a:off x="6" y="1488"/>
                  <a:ext cx="1419" cy="540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293" name="Rectangle 36"/>
                <p:cNvSpPr>
                  <a:spLocks noChangeArrowheads="1"/>
                </p:cNvSpPr>
                <p:nvPr/>
              </p:nvSpPr>
              <p:spPr bwMode="auto">
                <a:xfrm>
                  <a:off x="0" y="1482"/>
                  <a:ext cx="1431" cy="552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9" name="Group 37"/>
              <p:cNvGrpSpPr>
                <a:grpSpLocks/>
              </p:cNvGrpSpPr>
              <p:nvPr/>
            </p:nvGrpSpPr>
            <p:grpSpPr bwMode="auto">
              <a:xfrm>
                <a:off x="1431" y="1482"/>
                <a:ext cx="1506" cy="552"/>
                <a:chOff x="1431" y="1482"/>
                <a:chExt cx="1506" cy="552"/>
              </a:xfrm>
            </p:grpSpPr>
            <p:sp>
              <p:nvSpPr>
                <p:cNvPr id="10290" name="Rectangle 38"/>
                <p:cNvSpPr>
                  <a:spLocks noChangeArrowheads="1"/>
                </p:cNvSpPr>
                <p:nvPr/>
              </p:nvSpPr>
              <p:spPr bwMode="auto">
                <a:xfrm>
                  <a:off x="1437" y="1488"/>
                  <a:ext cx="1494" cy="540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ru-RU" sz="120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algn="ctr" eaLnBrk="0" hangingPunct="0"/>
                  <a:endParaRPr lang="ru-RU" sz="2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291" name="Rectangle 39"/>
                <p:cNvSpPr>
                  <a:spLocks noChangeArrowheads="1"/>
                </p:cNvSpPr>
                <p:nvPr/>
              </p:nvSpPr>
              <p:spPr bwMode="auto">
                <a:xfrm>
                  <a:off x="1431" y="1482"/>
                  <a:ext cx="1506" cy="552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40"/>
              <p:cNvGrpSpPr>
                <a:grpSpLocks/>
              </p:cNvGrpSpPr>
              <p:nvPr/>
            </p:nvGrpSpPr>
            <p:grpSpPr bwMode="auto">
              <a:xfrm>
                <a:off x="0" y="2046"/>
                <a:ext cx="1431" cy="806"/>
                <a:chOff x="0" y="2046"/>
                <a:chExt cx="1431" cy="806"/>
              </a:xfrm>
            </p:grpSpPr>
            <p:sp>
              <p:nvSpPr>
                <p:cNvPr id="10288" name="Rectangle 41"/>
                <p:cNvSpPr>
                  <a:spLocks noChangeArrowheads="1"/>
                </p:cNvSpPr>
                <p:nvPr/>
              </p:nvSpPr>
              <p:spPr bwMode="auto">
                <a:xfrm>
                  <a:off x="6" y="2052"/>
                  <a:ext cx="1419" cy="794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289" name="Rectangle 42"/>
                <p:cNvSpPr>
                  <a:spLocks noChangeArrowheads="1"/>
                </p:cNvSpPr>
                <p:nvPr/>
              </p:nvSpPr>
              <p:spPr bwMode="auto">
                <a:xfrm>
                  <a:off x="0" y="2046"/>
                  <a:ext cx="1431" cy="806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43"/>
              <p:cNvGrpSpPr>
                <a:grpSpLocks/>
              </p:cNvGrpSpPr>
              <p:nvPr/>
            </p:nvGrpSpPr>
            <p:grpSpPr bwMode="auto">
              <a:xfrm>
                <a:off x="1431" y="2046"/>
                <a:ext cx="1506" cy="806"/>
                <a:chOff x="1431" y="2046"/>
                <a:chExt cx="1506" cy="806"/>
              </a:xfrm>
            </p:grpSpPr>
            <p:sp>
              <p:nvSpPr>
                <p:cNvPr id="10286" name="Rectangle 44"/>
                <p:cNvSpPr>
                  <a:spLocks noChangeArrowheads="1"/>
                </p:cNvSpPr>
                <p:nvPr/>
              </p:nvSpPr>
              <p:spPr bwMode="auto">
                <a:xfrm>
                  <a:off x="1437" y="2052"/>
                  <a:ext cx="1494" cy="794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287" name="Rectangle 45"/>
                <p:cNvSpPr>
                  <a:spLocks noChangeArrowheads="1"/>
                </p:cNvSpPr>
                <p:nvPr/>
              </p:nvSpPr>
              <p:spPr bwMode="auto">
                <a:xfrm>
                  <a:off x="1431" y="2046"/>
                  <a:ext cx="1506" cy="806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2" name="Group 46"/>
              <p:cNvGrpSpPr>
                <a:grpSpLocks/>
              </p:cNvGrpSpPr>
              <p:nvPr/>
            </p:nvGrpSpPr>
            <p:grpSpPr bwMode="auto">
              <a:xfrm>
                <a:off x="0" y="2864"/>
                <a:ext cx="1431" cy="729"/>
                <a:chOff x="0" y="2864"/>
                <a:chExt cx="1431" cy="729"/>
              </a:xfrm>
            </p:grpSpPr>
            <p:sp>
              <p:nvSpPr>
                <p:cNvPr id="10284" name="Rectangle 47"/>
                <p:cNvSpPr>
                  <a:spLocks noChangeArrowheads="1"/>
                </p:cNvSpPr>
                <p:nvPr/>
              </p:nvSpPr>
              <p:spPr bwMode="auto">
                <a:xfrm>
                  <a:off x="6" y="2870"/>
                  <a:ext cx="1419" cy="717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285" name="Rectangle 48"/>
                <p:cNvSpPr>
                  <a:spLocks noChangeArrowheads="1"/>
                </p:cNvSpPr>
                <p:nvPr/>
              </p:nvSpPr>
              <p:spPr bwMode="auto">
                <a:xfrm>
                  <a:off x="0" y="2864"/>
                  <a:ext cx="1431" cy="729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13" name="Group 49"/>
              <p:cNvGrpSpPr>
                <a:grpSpLocks/>
              </p:cNvGrpSpPr>
              <p:nvPr/>
            </p:nvGrpSpPr>
            <p:grpSpPr bwMode="auto">
              <a:xfrm>
                <a:off x="1431" y="2864"/>
                <a:ext cx="1506" cy="729"/>
                <a:chOff x="1431" y="2864"/>
                <a:chExt cx="1506" cy="729"/>
              </a:xfrm>
            </p:grpSpPr>
            <p:sp>
              <p:nvSpPr>
                <p:cNvPr id="10282" name="Rectangle 50"/>
                <p:cNvSpPr>
                  <a:spLocks noChangeArrowheads="1"/>
                </p:cNvSpPr>
                <p:nvPr/>
              </p:nvSpPr>
              <p:spPr bwMode="auto">
                <a:xfrm>
                  <a:off x="1437" y="2870"/>
                  <a:ext cx="1494" cy="717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283" name="Rectangle 51"/>
                <p:cNvSpPr>
                  <a:spLocks noChangeArrowheads="1"/>
                </p:cNvSpPr>
                <p:nvPr/>
              </p:nvSpPr>
              <p:spPr bwMode="auto">
                <a:xfrm>
                  <a:off x="1431" y="2864"/>
                  <a:ext cx="1506" cy="729"/>
                </a:xfrm>
                <a:prstGeom prst="rect">
                  <a:avLst/>
                </a:prstGeom>
                <a:noFill/>
                <a:ln w="0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</p:grpSp>
        <p:sp>
          <p:nvSpPr>
            <p:cNvPr id="10271" name="Rectangle 52"/>
            <p:cNvSpPr>
              <a:spLocks noChangeArrowheads="1"/>
            </p:cNvSpPr>
            <p:nvPr/>
          </p:nvSpPr>
          <p:spPr bwMode="auto">
            <a:xfrm>
              <a:off x="-3" y="-3"/>
              <a:ext cx="2943" cy="3599"/>
            </a:xfrm>
            <a:prstGeom prst="rect">
              <a:avLst/>
            </a:prstGeom>
            <a:noFill/>
            <a:ln w="0" cap="rnd">
              <a:noFill/>
              <a:prstDash val="sysDot"/>
              <a:miter lim="800000"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0261" name="Text Box 53"/>
          <p:cNvSpPr txBox="1">
            <a:spLocks noChangeArrowheads="1"/>
          </p:cNvSpPr>
          <p:nvPr/>
        </p:nvSpPr>
        <p:spPr bwMode="auto">
          <a:xfrm>
            <a:off x="1908175" y="1628775"/>
            <a:ext cx="144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i="1">
                <a:solidFill>
                  <a:schemeClr val="accent2"/>
                </a:solidFill>
                <a:latin typeface="Times New Roman" pitchFamily="18" charset="0"/>
              </a:rPr>
              <a:t>вода</a:t>
            </a:r>
          </a:p>
        </p:txBody>
      </p:sp>
      <p:sp>
        <p:nvSpPr>
          <p:cNvPr id="10262" name="Text Box 54"/>
          <p:cNvSpPr txBox="1">
            <a:spLocks noChangeArrowheads="1"/>
          </p:cNvSpPr>
          <p:nvPr/>
        </p:nvSpPr>
        <p:spPr bwMode="auto">
          <a:xfrm>
            <a:off x="1692275" y="4508500"/>
            <a:ext cx="16637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земля</a:t>
            </a:r>
          </a:p>
        </p:txBody>
      </p:sp>
      <p:sp>
        <p:nvSpPr>
          <p:cNvPr id="10263" name="Text Box 55"/>
          <p:cNvSpPr txBox="1">
            <a:spLocks noChangeArrowheads="1"/>
          </p:cNvSpPr>
          <p:nvPr/>
        </p:nvSpPr>
        <p:spPr bwMode="auto">
          <a:xfrm>
            <a:off x="1835150" y="2852738"/>
            <a:ext cx="1371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i="1">
                <a:solidFill>
                  <a:schemeClr val="bg1"/>
                </a:solidFill>
                <a:latin typeface="Times New Roman" pitchFamily="18" charset="0"/>
              </a:rPr>
              <a:t>воздух</a:t>
            </a:r>
          </a:p>
        </p:txBody>
      </p:sp>
      <p:pic>
        <p:nvPicPr>
          <p:cNvPr id="10264" name="Picture 57" descr="5tetra2pros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059113" y="476250"/>
            <a:ext cx="1066800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5" name="Text Box 58"/>
          <p:cNvSpPr txBox="1">
            <a:spLocks noChangeArrowheads="1"/>
          </p:cNvSpPr>
          <p:nvPr/>
        </p:nvSpPr>
        <p:spPr bwMode="auto">
          <a:xfrm>
            <a:off x="5638800" y="1905000"/>
            <a:ext cx="3505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1800" i="1" u="sng">
              <a:latin typeface="Times New Roman" pitchFamily="18" charset="0"/>
            </a:endParaRPr>
          </a:p>
        </p:txBody>
      </p:sp>
      <p:sp>
        <p:nvSpPr>
          <p:cNvPr id="10266" name="Text Box 60"/>
          <p:cNvSpPr txBox="1">
            <a:spLocks noChangeArrowheads="1"/>
          </p:cNvSpPr>
          <p:nvPr/>
        </p:nvSpPr>
        <p:spPr bwMode="auto">
          <a:xfrm>
            <a:off x="5638800" y="3124200"/>
            <a:ext cx="3216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800" i="1" u="sng">
              <a:latin typeface="Times New Roman" pitchFamily="18" charset="0"/>
            </a:endParaRPr>
          </a:p>
        </p:txBody>
      </p:sp>
      <p:sp>
        <p:nvSpPr>
          <p:cNvPr id="10267" name="Text Box 61"/>
          <p:cNvSpPr txBox="1">
            <a:spLocks noChangeArrowheads="1"/>
          </p:cNvSpPr>
          <p:nvPr/>
        </p:nvSpPr>
        <p:spPr bwMode="auto">
          <a:xfrm>
            <a:off x="5029200" y="3276600"/>
            <a:ext cx="3124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1800" i="1" u="sng">
              <a:latin typeface="Times New Roman" pitchFamily="18" charset="0"/>
            </a:endParaRPr>
          </a:p>
        </p:txBody>
      </p:sp>
      <p:sp>
        <p:nvSpPr>
          <p:cNvPr id="10268" name="Rectangle 66"/>
          <p:cNvSpPr>
            <a:spLocks noChangeArrowheads="1"/>
          </p:cNvSpPr>
          <p:nvPr/>
        </p:nvSpPr>
        <p:spPr bwMode="auto">
          <a:xfrm>
            <a:off x="5364163" y="1844675"/>
            <a:ext cx="360045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Среди множества разнообразных геометрических тел есть большая группа многогранников</a:t>
            </a:r>
            <a:r>
              <a:rPr lang="ru-RU" sz="3200" b="1" dirty="0">
                <a:solidFill>
                  <a:schemeClr val="accent2"/>
                </a:solidFill>
              </a:rPr>
              <a:t>.</a:t>
            </a:r>
            <a:r>
              <a:rPr lang="ru-RU" sz="3200" dirty="0"/>
              <a:t> </a:t>
            </a:r>
          </a:p>
        </p:txBody>
      </p:sp>
      <p:pic>
        <p:nvPicPr>
          <p:cNvPr id="10269" name="Picture 67" descr="AG00135_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5256213" y="0"/>
            <a:ext cx="3887787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92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92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92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92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92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2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8497887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Тема:Прямоугольный</a:t>
            </a:r>
          </a:p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параллелепипед</a:t>
            </a:r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651500" y="1412875"/>
            <a:ext cx="2808288" cy="3744913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6357938" y="1412875"/>
            <a:ext cx="14287" cy="3024188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>
            <a:off x="6372225" y="4451350"/>
            <a:ext cx="2087563" cy="0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 flipV="1">
            <a:off x="5665788" y="4437063"/>
            <a:ext cx="706437" cy="720725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319" name="Picture 9" descr="1864200-we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133600"/>
            <a:ext cx="2519362" cy="411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0" name="AutoShape 10"/>
          <p:cNvSpPr>
            <a:spLocks noChangeArrowheads="1"/>
          </p:cNvSpPr>
          <p:nvPr/>
        </p:nvSpPr>
        <p:spPr bwMode="auto">
          <a:xfrm>
            <a:off x="2555875" y="2420938"/>
            <a:ext cx="2736850" cy="1368425"/>
          </a:xfrm>
          <a:prstGeom prst="wedgeEllipseCallout">
            <a:avLst>
              <a:gd name="adj1" fmla="val -21579"/>
              <a:gd name="adj2" fmla="val 6995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>
                <a:solidFill>
                  <a:schemeClr val="accent2"/>
                </a:solidFill>
              </a:rPr>
              <a:t>Правильно напишите!</a:t>
            </a:r>
          </a:p>
        </p:txBody>
      </p:sp>
      <p:sp>
        <p:nvSpPr>
          <p:cNvPr id="5131" name="AutoShape 11"/>
          <p:cNvSpPr>
            <a:spLocks noChangeArrowheads="1"/>
          </p:cNvSpPr>
          <p:nvPr/>
        </p:nvSpPr>
        <p:spPr bwMode="auto">
          <a:xfrm>
            <a:off x="2555875" y="1773238"/>
            <a:ext cx="4103688" cy="1368425"/>
          </a:xfrm>
          <a:prstGeom prst="wedgeEllipseCallout">
            <a:avLst>
              <a:gd name="adj1" fmla="val -31046"/>
              <a:gd name="adj2" fmla="val 6995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>
                <a:solidFill>
                  <a:schemeClr val="accent2"/>
                </a:solidFill>
              </a:rPr>
              <a:t>Приведите примеры прямоугольного параллелепипеда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" grpId="0" animBg="1"/>
      <p:bldP spid="51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447800"/>
            <a:ext cx="7924800" cy="838200"/>
          </a:xfrm>
          <a:solidFill>
            <a:srgbClr val="FEFAF4"/>
          </a:solidFill>
          <a:ln w="57150" cmpd="thickThin">
            <a:solidFill>
              <a:srgbClr val="800080"/>
            </a:solidFill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ru-RU" sz="6000" b="1" i="1" smtClean="0">
                <a:solidFill>
                  <a:srgbClr val="800080"/>
                </a:solidFill>
                <a:latin typeface="Times New Roman" pitchFamily="18" charset="0"/>
              </a:rPr>
              <a:t>Цель урока: </a:t>
            </a:r>
          </a:p>
        </p:txBody>
      </p:sp>
      <p:sp>
        <p:nvSpPr>
          <p:cNvPr id="4099" name="Прямоугольник 2"/>
          <p:cNvSpPr>
            <a:spLocks noChangeArrowheads="1"/>
          </p:cNvSpPr>
          <p:nvPr/>
        </p:nvSpPr>
        <p:spPr bwMode="auto">
          <a:xfrm>
            <a:off x="228600" y="2971800"/>
            <a:ext cx="85344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познакомиться с понятием прямоугольный параллелепипед, его составными частями, их свойствами; научиться  находить площадь поверхности и сумму длин его ребер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14290"/>
            <a:ext cx="8175251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Что такое прямоугольный параллелепипед?</a:t>
            </a:r>
          </a:p>
        </p:txBody>
      </p:sp>
      <p:pic>
        <p:nvPicPr>
          <p:cNvPr id="19459" name="Picture 2" descr="C:\Users\Александр и Ольга\Pictures\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000125"/>
            <a:ext cx="1943100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 descr="C:\Users\Александр и Ольга\Pictures\53437_304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1000125"/>
            <a:ext cx="18288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4" descr="C:\Users\Александр и Ольга\Pictures\iCA3JX2I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63" y="1285875"/>
            <a:ext cx="190500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5" descr="C:\Users\Александр и Ольга\Pictures\iCAA5KXD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00875" y="3071813"/>
            <a:ext cx="189071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6" descr="C:\Users\Александр и Ольга\Pictures\iCA5P2DHB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" y="4429125"/>
            <a:ext cx="162877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7" descr="C:\Users\Александр и Ольга\Pictures\iCAC7TWH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28875" y="4857750"/>
            <a:ext cx="16478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8" descr="C:\Users\Александр и Ольга\Pictures\iCAN935H7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57813" y="5072063"/>
            <a:ext cx="204628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9" descr="C:\Users\Александр и Ольга\Pictures\iCAFS66X4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86000" y="3214688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10" descr="C:\Users\Александр и Ольга\Pictures\iCAUC0KCG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929063" y="3786188"/>
            <a:ext cx="1428750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11" descr="C:\Users\Александр и Ольга\Pictures\iCAYHW3KY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786313" y="1643063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285" name="Picture 5" descr="Рисунок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7188" y="5716588"/>
            <a:ext cx="781050" cy="781050"/>
          </a:xfrm>
          <a:prstGeom prst="rect">
            <a:avLst/>
          </a:prstGeom>
          <a:noFill/>
        </p:spPr>
      </p:pic>
      <p:pic>
        <p:nvPicPr>
          <p:cNvPr id="353295" name="Picture 15" descr="электронная ламп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81975" y="3562350"/>
            <a:ext cx="682625" cy="1628775"/>
          </a:xfrm>
          <a:prstGeom prst="rect">
            <a:avLst/>
          </a:prstGeom>
          <a:noFill/>
        </p:spPr>
      </p:pic>
      <p:sp>
        <p:nvSpPr>
          <p:cNvPr id="353296" name="Text Box 16"/>
          <p:cNvSpPr txBox="1">
            <a:spLocks noChangeArrowheads="1"/>
          </p:cNvSpPr>
          <p:nvPr/>
        </p:nvSpPr>
        <p:spPr bwMode="auto">
          <a:xfrm>
            <a:off x="393700" y="276225"/>
            <a:ext cx="3492500" cy="1200329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baseline="0" dirty="0">
                <a:latin typeface="Times New Roman" pitchFamily="18" charset="0"/>
                <a:cs typeface="Times New Roman" pitchFamily="18" charset="0"/>
              </a:rPr>
              <a:t>Какие предметы имеют форму прямоугольного </a:t>
            </a:r>
          </a:p>
          <a:p>
            <a:r>
              <a:rPr lang="ru-RU" sz="2400" b="1" baseline="0" dirty="0">
                <a:latin typeface="Times New Roman" pitchFamily="18" charset="0"/>
                <a:cs typeface="Times New Roman" pitchFamily="18" charset="0"/>
              </a:rPr>
              <a:t>параллелепипеда?</a:t>
            </a:r>
          </a:p>
        </p:txBody>
      </p:sp>
      <p:grpSp>
        <p:nvGrpSpPr>
          <p:cNvPr id="2" name="Group 197"/>
          <p:cNvGrpSpPr>
            <a:grpSpLocks/>
          </p:cNvGrpSpPr>
          <p:nvPr/>
        </p:nvGrpSpPr>
        <p:grpSpPr bwMode="auto">
          <a:xfrm>
            <a:off x="5600700" y="3962400"/>
            <a:ext cx="1993900" cy="2024063"/>
            <a:chOff x="3528" y="2496"/>
            <a:chExt cx="1256" cy="1275"/>
          </a:xfrm>
        </p:grpSpPr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3528" y="2496"/>
              <a:ext cx="1256" cy="1272"/>
              <a:chOff x="376" y="1256"/>
              <a:chExt cx="2080" cy="2296"/>
            </a:xfrm>
          </p:grpSpPr>
          <p:sp>
            <p:nvSpPr>
              <p:cNvPr id="353300" name="Freeform 20"/>
              <p:cNvSpPr>
                <a:spLocks/>
              </p:cNvSpPr>
              <p:nvPr/>
            </p:nvSpPr>
            <p:spPr bwMode="auto">
              <a:xfrm>
                <a:off x="408" y="1912"/>
                <a:ext cx="2000" cy="456"/>
              </a:xfrm>
              <a:custGeom>
                <a:avLst/>
                <a:gdLst/>
                <a:ahLst/>
                <a:cxnLst>
                  <a:cxn ang="0">
                    <a:pos x="0" y="456"/>
                  </a:cxn>
                  <a:cxn ang="0">
                    <a:pos x="1504" y="448"/>
                  </a:cxn>
                  <a:cxn ang="0">
                    <a:pos x="2000" y="0"/>
                  </a:cxn>
                  <a:cxn ang="0">
                    <a:pos x="504" y="0"/>
                  </a:cxn>
                  <a:cxn ang="0">
                    <a:pos x="0" y="456"/>
                  </a:cxn>
                </a:cxnLst>
                <a:rect l="0" t="0" r="r" b="b"/>
                <a:pathLst>
                  <a:path w="2000" h="456">
                    <a:moveTo>
                      <a:pt x="0" y="456"/>
                    </a:moveTo>
                    <a:lnTo>
                      <a:pt x="1504" y="448"/>
                    </a:lnTo>
                    <a:lnTo>
                      <a:pt x="2000" y="0"/>
                    </a:lnTo>
                    <a:lnTo>
                      <a:pt x="504" y="0"/>
                    </a:lnTo>
                    <a:lnTo>
                      <a:pt x="0" y="45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00FFFF"/>
                  </a:gs>
                  <a:gs pos="100000">
                    <a:schemeClr val="bg1"/>
                  </a:gs>
                </a:gsLst>
                <a:lin ang="18900000" scaled="1"/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3301" name="Freeform 21"/>
              <p:cNvSpPr>
                <a:spLocks/>
              </p:cNvSpPr>
              <p:nvPr/>
            </p:nvSpPr>
            <p:spPr bwMode="auto">
              <a:xfrm>
                <a:off x="1904" y="1928"/>
                <a:ext cx="520" cy="1624"/>
              </a:xfrm>
              <a:custGeom>
                <a:avLst/>
                <a:gdLst/>
                <a:ahLst/>
                <a:cxnLst>
                  <a:cxn ang="0">
                    <a:pos x="16" y="1624"/>
                  </a:cxn>
                  <a:cxn ang="0">
                    <a:pos x="520" y="1096"/>
                  </a:cxn>
                  <a:cxn ang="0">
                    <a:pos x="504" y="0"/>
                  </a:cxn>
                  <a:cxn ang="0">
                    <a:pos x="0" y="448"/>
                  </a:cxn>
                  <a:cxn ang="0">
                    <a:pos x="16" y="1624"/>
                  </a:cxn>
                </a:cxnLst>
                <a:rect l="0" t="0" r="r" b="b"/>
                <a:pathLst>
                  <a:path w="520" h="1624">
                    <a:moveTo>
                      <a:pt x="16" y="1624"/>
                    </a:moveTo>
                    <a:lnTo>
                      <a:pt x="520" y="1096"/>
                    </a:lnTo>
                    <a:lnTo>
                      <a:pt x="504" y="0"/>
                    </a:lnTo>
                    <a:lnTo>
                      <a:pt x="0" y="448"/>
                    </a:lnTo>
                    <a:lnTo>
                      <a:pt x="16" y="162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99FFCC"/>
                  </a:gs>
                  <a:gs pos="100000">
                    <a:schemeClr val="bg1"/>
                  </a:gs>
                </a:gsLst>
                <a:lin ang="18900000" scaled="1"/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3302" name="Freeform 22"/>
              <p:cNvSpPr>
                <a:spLocks/>
              </p:cNvSpPr>
              <p:nvPr/>
            </p:nvSpPr>
            <p:spPr bwMode="auto">
              <a:xfrm>
                <a:off x="416" y="2376"/>
                <a:ext cx="1504" cy="1168"/>
              </a:xfrm>
              <a:custGeom>
                <a:avLst/>
                <a:gdLst/>
                <a:ahLst/>
                <a:cxnLst>
                  <a:cxn ang="0">
                    <a:pos x="0" y="1168"/>
                  </a:cxn>
                  <a:cxn ang="0">
                    <a:pos x="1504" y="1168"/>
                  </a:cxn>
                  <a:cxn ang="0">
                    <a:pos x="1488" y="0"/>
                  </a:cxn>
                  <a:cxn ang="0">
                    <a:pos x="0" y="0"/>
                  </a:cxn>
                  <a:cxn ang="0">
                    <a:pos x="0" y="1168"/>
                  </a:cxn>
                </a:cxnLst>
                <a:rect l="0" t="0" r="r" b="b"/>
                <a:pathLst>
                  <a:path w="1504" h="1168">
                    <a:moveTo>
                      <a:pt x="0" y="1168"/>
                    </a:moveTo>
                    <a:lnTo>
                      <a:pt x="1504" y="1168"/>
                    </a:lnTo>
                    <a:lnTo>
                      <a:pt x="1488" y="0"/>
                    </a:lnTo>
                    <a:lnTo>
                      <a:pt x="0" y="0"/>
                    </a:lnTo>
                    <a:lnTo>
                      <a:pt x="0" y="116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99FFCC"/>
                  </a:gs>
                  <a:gs pos="100000">
                    <a:schemeClr val="bg1"/>
                  </a:gs>
                </a:gsLst>
                <a:lin ang="18900000" scaled="1"/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3303" name="AutoShape 23"/>
              <p:cNvSpPr>
                <a:spLocks noChangeArrowheads="1"/>
              </p:cNvSpPr>
              <p:nvPr/>
            </p:nvSpPr>
            <p:spPr bwMode="auto">
              <a:xfrm>
                <a:off x="416" y="1504"/>
                <a:ext cx="1992" cy="2048"/>
              </a:xfrm>
              <a:prstGeom prst="cube">
                <a:avLst>
                  <a:gd name="adj" fmla="val 25000"/>
                </a:avLst>
              </a:prstGeom>
              <a:noFill/>
              <a:ln w="28575">
                <a:solidFill>
                  <a:srgbClr val="0000FF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3304" name="Line 24"/>
              <p:cNvSpPr>
                <a:spLocks noChangeShapeType="1"/>
              </p:cNvSpPr>
              <p:nvPr/>
            </p:nvSpPr>
            <p:spPr bwMode="auto">
              <a:xfrm>
                <a:off x="912" y="1496"/>
                <a:ext cx="0" cy="15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3305" name="Freeform 25"/>
              <p:cNvSpPr>
                <a:spLocks/>
              </p:cNvSpPr>
              <p:nvPr/>
            </p:nvSpPr>
            <p:spPr bwMode="auto">
              <a:xfrm>
                <a:off x="424" y="3048"/>
                <a:ext cx="1984" cy="496"/>
              </a:xfrm>
              <a:custGeom>
                <a:avLst/>
                <a:gdLst/>
                <a:ahLst/>
                <a:cxnLst>
                  <a:cxn ang="0">
                    <a:pos x="1984" y="8"/>
                  </a:cxn>
                  <a:cxn ang="0">
                    <a:pos x="496" y="0"/>
                  </a:cxn>
                  <a:cxn ang="0">
                    <a:pos x="0" y="496"/>
                  </a:cxn>
                </a:cxnLst>
                <a:rect l="0" t="0" r="r" b="b"/>
                <a:pathLst>
                  <a:path w="1984" h="496">
                    <a:moveTo>
                      <a:pt x="1984" y="8"/>
                    </a:moveTo>
                    <a:lnTo>
                      <a:pt x="496" y="0"/>
                    </a:lnTo>
                    <a:lnTo>
                      <a:pt x="0" y="496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" name="Group 26"/>
              <p:cNvGrpSpPr>
                <a:grpSpLocks/>
              </p:cNvGrpSpPr>
              <p:nvPr/>
            </p:nvGrpSpPr>
            <p:grpSpPr bwMode="auto">
              <a:xfrm>
                <a:off x="2360" y="1256"/>
                <a:ext cx="96" cy="248"/>
                <a:chOff x="2360" y="1256"/>
                <a:chExt cx="96" cy="248"/>
              </a:xfrm>
            </p:grpSpPr>
            <p:sp>
              <p:nvSpPr>
                <p:cNvPr id="353307" name="Oval 27"/>
                <p:cNvSpPr>
                  <a:spLocks noChangeArrowheads="1"/>
                </p:cNvSpPr>
                <p:nvPr/>
              </p:nvSpPr>
              <p:spPr bwMode="auto">
                <a:xfrm>
                  <a:off x="2360" y="1256"/>
                  <a:ext cx="96" cy="1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FFFF">
                        <a:gamma/>
                        <a:shade val="46275"/>
                        <a:invGamma/>
                      </a:srgbClr>
                    </a:gs>
                    <a:gs pos="50000">
                      <a:srgbClr val="00FFFF"/>
                    </a:gs>
                    <a:gs pos="100000">
                      <a:srgbClr val="00FFF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3308" name="Freeform 28"/>
                <p:cNvSpPr>
                  <a:spLocks/>
                </p:cNvSpPr>
                <p:nvPr/>
              </p:nvSpPr>
              <p:spPr bwMode="auto">
                <a:xfrm>
                  <a:off x="2400" y="1408"/>
                  <a:ext cx="1" cy="9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6"/>
                    </a:cxn>
                  </a:cxnLst>
                  <a:rect l="0" t="0" r="r" b="b"/>
                  <a:pathLst>
                    <a:path w="1" h="96">
                      <a:moveTo>
                        <a:pt x="0" y="0"/>
                      </a:moveTo>
                      <a:lnTo>
                        <a:pt x="0" y="96"/>
                      </a:lnTo>
                    </a:path>
                  </a:pathLst>
                </a:custGeom>
                <a:noFill/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29"/>
              <p:cNvGrpSpPr>
                <a:grpSpLocks/>
              </p:cNvGrpSpPr>
              <p:nvPr/>
            </p:nvGrpSpPr>
            <p:grpSpPr bwMode="auto">
              <a:xfrm>
                <a:off x="880" y="1280"/>
                <a:ext cx="96" cy="248"/>
                <a:chOff x="2360" y="1256"/>
                <a:chExt cx="96" cy="248"/>
              </a:xfrm>
            </p:grpSpPr>
            <p:sp>
              <p:nvSpPr>
                <p:cNvPr id="353310" name="Oval 30"/>
                <p:cNvSpPr>
                  <a:spLocks noChangeArrowheads="1"/>
                </p:cNvSpPr>
                <p:nvPr/>
              </p:nvSpPr>
              <p:spPr bwMode="auto">
                <a:xfrm>
                  <a:off x="2360" y="1256"/>
                  <a:ext cx="96" cy="1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FFFF">
                        <a:gamma/>
                        <a:shade val="46275"/>
                        <a:invGamma/>
                      </a:srgbClr>
                    </a:gs>
                    <a:gs pos="50000">
                      <a:srgbClr val="00FFFF"/>
                    </a:gs>
                    <a:gs pos="100000">
                      <a:srgbClr val="00FFF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3311" name="Freeform 31"/>
                <p:cNvSpPr>
                  <a:spLocks/>
                </p:cNvSpPr>
                <p:nvPr/>
              </p:nvSpPr>
              <p:spPr bwMode="auto">
                <a:xfrm>
                  <a:off x="2400" y="1408"/>
                  <a:ext cx="1" cy="9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6"/>
                    </a:cxn>
                  </a:cxnLst>
                  <a:rect l="0" t="0" r="r" b="b"/>
                  <a:pathLst>
                    <a:path w="1" h="96">
                      <a:moveTo>
                        <a:pt x="0" y="0"/>
                      </a:moveTo>
                      <a:lnTo>
                        <a:pt x="0" y="96"/>
                      </a:lnTo>
                    </a:path>
                  </a:pathLst>
                </a:custGeom>
                <a:noFill/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32"/>
              <p:cNvGrpSpPr>
                <a:grpSpLocks/>
              </p:cNvGrpSpPr>
              <p:nvPr/>
            </p:nvGrpSpPr>
            <p:grpSpPr bwMode="auto">
              <a:xfrm>
                <a:off x="376" y="1784"/>
                <a:ext cx="96" cy="248"/>
                <a:chOff x="2360" y="1256"/>
                <a:chExt cx="96" cy="248"/>
              </a:xfrm>
            </p:grpSpPr>
            <p:sp>
              <p:nvSpPr>
                <p:cNvPr id="353313" name="Oval 33"/>
                <p:cNvSpPr>
                  <a:spLocks noChangeArrowheads="1"/>
                </p:cNvSpPr>
                <p:nvPr/>
              </p:nvSpPr>
              <p:spPr bwMode="auto">
                <a:xfrm>
                  <a:off x="2360" y="1256"/>
                  <a:ext cx="96" cy="1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FFFF">
                        <a:gamma/>
                        <a:shade val="46275"/>
                        <a:invGamma/>
                      </a:srgbClr>
                    </a:gs>
                    <a:gs pos="50000">
                      <a:srgbClr val="00FFFF"/>
                    </a:gs>
                    <a:gs pos="100000">
                      <a:srgbClr val="00FFF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3314" name="Freeform 34"/>
                <p:cNvSpPr>
                  <a:spLocks/>
                </p:cNvSpPr>
                <p:nvPr/>
              </p:nvSpPr>
              <p:spPr bwMode="auto">
                <a:xfrm>
                  <a:off x="2400" y="1408"/>
                  <a:ext cx="1" cy="9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6"/>
                    </a:cxn>
                  </a:cxnLst>
                  <a:rect l="0" t="0" r="r" b="b"/>
                  <a:pathLst>
                    <a:path w="1" h="96">
                      <a:moveTo>
                        <a:pt x="0" y="0"/>
                      </a:moveTo>
                      <a:lnTo>
                        <a:pt x="0" y="96"/>
                      </a:lnTo>
                    </a:path>
                  </a:pathLst>
                </a:custGeom>
                <a:noFill/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" name="Group 35"/>
              <p:cNvGrpSpPr>
                <a:grpSpLocks/>
              </p:cNvGrpSpPr>
              <p:nvPr/>
            </p:nvGrpSpPr>
            <p:grpSpPr bwMode="auto">
              <a:xfrm>
                <a:off x="1864" y="1792"/>
                <a:ext cx="96" cy="248"/>
                <a:chOff x="2360" y="1256"/>
                <a:chExt cx="96" cy="248"/>
              </a:xfrm>
            </p:grpSpPr>
            <p:sp>
              <p:nvSpPr>
                <p:cNvPr id="353316" name="Oval 36"/>
                <p:cNvSpPr>
                  <a:spLocks noChangeArrowheads="1"/>
                </p:cNvSpPr>
                <p:nvPr/>
              </p:nvSpPr>
              <p:spPr bwMode="auto">
                <a:xfrm>
                  <a:off x="2360" y="1256"/>
                  <a:ext cx="96" cy="1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FFFF">
                        <a:gamma/>
                        <a:shade val="46275"/>
                        <a:invGamma/>
                      </a:srgbClr>
                    </a:gs>
                    <a:gs pos="50000">
                      <a:srgbClr val="00FFFF"/>
                    </a:gs>
                    <a:gs pos="100000">
                      <a:srgbClr val="00FFF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3317" name="Freeform 37"/>
                <p:cNvSpPr>
                  <a:spLocks/>
                </p:cNvSpPr>
                <p:nvPr/>
              </p:nvSpPr>
              <p:spPr bwMode="auto">
                <a:xfrm>
                  <a:off x="2400" y="1408"/>
                  <a:ext cx="1" cy="9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6"/>
                    </a:cxn>
                  </a:cxnLst>
                  <a:rect l="0" t="0" r="r" b="b"/>
                  <a:pathLst>
                    <a:path w="1" h="96">
                      <a:moveTo>
                        <a:pt x="0" y="0"/>
                      </a:moveTo>
                      <a:lnTo>
                        <a:pt x="0" y="96"/>
                      </a:lnTo>
                    </a:path>
                  </a:pathLst>
                </a:custGeom>
                <a:noFill/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pic>
          <p:nvPicPr>
            <p:cNvPr id="353318" name="Picture 38" descr="f2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3631" y="3102"/>
              <a:ext cx="442" cy="492"/>
            </a:xfrm>
            <a:prstGeom prst="rect">
              <a:avLst/>
            </a:prstGeom>
            <a:noFill/>
          </p:spPr>
        </p:pic>
        <p:grpSp>
          <p:nvGrpSpPr>
            <p:cNvPr id="8" name="Group 39"/>
            <p:cNvGrpSpPr>
              <a:grpSpLocks/>
            </p:cNvGrpSpPr>
            <p:nvPr/>
          </p:nvGrpSpPr>
          <p:grpSpPr bwMode="auto">
            <a:xfrm>
              <a:off x="3856" y="3544"/>
              <a:ext cx="106" cy="200"/>
              <a:chOff x="1448" y="3448"/>
              <a:chExt cx="304" cy="472"/>
            </a:xfrm>
          </p:grpSpPr>
          <p:sp>
            <p:nvSpPr>
              <p:cNvPr id="353320" name="Freeform 40"/>
              <p:cNvSpPr>
                <a:spLocks/>
              </p:cNvSpPr>
              <p:nvPr/>
            </p:nvSpPr>
            <p:spPr bwMode="auto">
              <a:xfrm>
                <a:off x="1648" y="3488"/>
                <a:ext cx="104" cy="400"/>
              </a:xfrm>
              <a:custGeom>
                <a:avLst/>
                <a:gdLst/>
                <a:ahLst/>
                <a:cxnLst>
                  <a:cxn ang="0">
                    <a:pos x="0" y="400"/>
                  </a:cxn>
                  <a:cxn ang="0">
                    <a:pos x="72" y="336"/>
                  </a:cxn>
                  <a:cxn ang="0">
                    <a:pos x="80" y="272"/>
                  </a:cxn>
                  <a:cxn ang="0">
                    <a:pos x="16" y="200"/>
                  </a:cxn>
                  <a:cxn ang="0">
                    <a:pos x="48" y="96"/>
                  </a:cxn>
                  <a:cxn ang="0">
                    <a:pos x="104" y="0"/>
                  </a:cxn>
                </a:cxnLst>
                <a:rect l="0" t="0" r="r" b="b"/>
                <a:pathLst>
                  <a:path w="104" h="400">
                    <a:moveTo>
                      <a:pt x="0" y="400"/>
                    </a:moveTo>
                    <a:cubicBezTo>
                      <a:pt x="29" y="378"/>
                      <a:pt x="59" y="357"/>
                      <a:pt x="72" y="336"/>
                    </a:cubicBezTo>
                    <a:cubicBezTo>
                      <a:pt x="85" y="315"/>
                      <a:pt x="89" y="295"/>
                      <a:pt x="80" y="272"/>
                    </a:cubicBezTo>
                    <a:cubicBezTo>
                      <a:pt x="71" y="249"/>
                      <a:pt x="21" y="229"/>
                      <a:pt x="16" y="200"/>
                    </a:cubicBezTo>
                    <a:cubicBezTo>
                      <a:pt x="11" y="171"/>
                      <a:pt x="33" y="129"/>
                      <a:pt x="48" y="96"/>
                    </a:cubicBezTo>
                    <a:cubicBezTo>
                      <a:pt x="63" y="63"/>
                      <a:pt x="95" y="16"/>
                      <a:pt x="104" y="0"/>
                    </a:cubicBezTo>
                  </a:path>
                </a:pathLst>
              </a:custGeom>
              <a:noFill/>
              <a:ln w="28575" cap="flat" cmpd="sng">
                <a:solidFill>
                  <a:srgbClr val="33CC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3321" name="Freeform 41"/>
              <p:cNvSpPr>
                <a:spLocks/>
              </p:cNvSpPr>
              <p:nvPr/>
            </p:nvSpPr>
            <p:spPr bwMode="auto">
              <a:xfrm rot="19539359" flipV="1">
                <a:off x="1448" y="3520"/>
                <a:ext cx="104" cy="400"/>
              </a:xfrm>
              <a:custGeom>
                <a:avLst/>
                <a:gdLst/>
                <a:ahLst/>
                <a:cxnLst>
                  <a:cxn ang="0">
                    <a:pos x="0" y="400"/>
                  </a:cxn>
                  <a:cxn ang="0">
                    <a:pos x="72" y="336"/>
                  </a:cxn>
                  <a:cxn ang="0">
                    <a:pos x="80" y="272"/>
                  </a:cxn>
                  <a:cxn ang="0">
                    <a:pos x="16" y="200"/>
                  </a:cxn>
                  <a:cxn ang="0">
                    <a:pos x="48" y="96"/>
                  </a:cxn>
                  <a:cxn ang="0">
                    <a:pos x="104" y="0"/>
                  </a:cxn>
                </a:cxnLst>
                <a:rect l="0" t="0" r="r" b="b"/>
                <a:pathLst>
                  <a:path w="104" h="400">
                    <a:moveTo>
                      <a:pt x="0" y="400"/>
                    </a:moveTo>
                    <a:cubicBezTo>
                      <a:pt x="29" y="378"/>
                      <a:pt x="59" y="357"/>
                      <a:pt x="72" y="336"/>
                    </a:cubicBezTo>
                    <a:cubicBezTo>
                      <a:pt x="85" y="315"/>
                      <a:pt x="89" y="295"/>
                      <a:pt x="80" y="272"/>
                    </a:cubicBezTo>
                    <a:cubicBezTo>
                      <a:pt x="71" y="249"/>
                      <a:pt x="21" y="229"/>
                      <a:pt x="16" y="200"/>
                    </a:cubicBezTo>
                    <a:cubicBezTo>
                      <a:pt x="11" y="171"/>
                      <a:pt x="33" y="129"/>
                      <a:pt x="48" y="96"/>
                    </a:cubicBezTo>
                    <a:cubicBezTo>
                      <a:pt x="63" y="63"/>
                      <a:pt x="95" y="16"/>
                      <a:pt x="104" y="0"/>
                    </a:cubicBezTo>
                  </a:path>
                </a:pathLst>
              </a:custGeom>
              <a:noFill/>
              <a:ln w="28575" cap="flat" cmpd="sng">
                <a:solidFill>
                  <a:srgbClr val="33CC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3322" name="Freeform 42"/>
              <p:cNvSpPr>
                <a:spLocks/>
              </p:cNvSpPr>
              <p:nvPr/>
            </p:nvSpPr>
            <p:spPr bwMode="auto">
              <a:xfrm flipV="1">
                <a:off x="1576" y="3448"/>
                <a:ext cx="104" cy="400"/>
              </a:xfrm>
              <a:custGeom>
                <a:avLst/>
                <a:gdLst/>
                <a:ahLst/>
                <a:cxnLst>
                  <a:cxn ang="0">
                    <a:pos x="0" y="400"/>
                  </a:cxn>
                  <a:cxn ang="0">
                    <a:pos x="72" y="336"/>
                  </a:cxn>
                  <a:cxn ang="0">
                    <a:pos x="80" y="272"/>
                  </a:cxn>
                  <a:cxn ang="0">
                    <a:pos x="16" y="200"/>
                  </a:cxn>
                  <a:cxn ang="0">
                    <a:pos x="48" y="96"/>
                  </a:cxn>
                  <a:cxn ang="0">
                    <a:pos x="104" y="0"/>
                  </a:cxn>
                </a:cxnLst>
                <a:rect l="0" t="0" r="r" b="b"/>
                <a:pathLst>
                  <a:path w="104" h="400">
                    <a:moveTo>
                      <a:pt x="0" y="400"/>
                    </a:moveTo>
                    <a:cubicBezTo>
                      <a:pt x="29" y="378"/>
                      <a:pt x="59" y="357"/>
                      <a:pt x="72" y="336"/>
                    </a:cubicBezTo>
                    <a:cubicBezTo>
                      <a:pt x="85" y="315"/>
                      <a:pt x="89" y="295"/>
                      <a:pt x="80" y="272"/>
                    </a:cubicBezTo>
                    <a:cubicBezTo>
                      <a:pt x="71" y="249"/>
                      <a:pt x="21" y="229"/>
                      <a:pt x="16" y="200"/>
                    </a:cubicBezTo>
                    <a:cubicBezTo>
                      <a:pt x="11" y="171"/>
                      <a:pt x="33" y="129"/>
                      <a:pt x="48" y="96"/>
                    </a:cubicBezTo>
                    <a:cubicBezTo>
                      <a:pt x="63" y="63"/>
                      <a:pt x="95" y="16"/>
                      <a:pt x="104" y="0"/>
                    </a:cubicBezTo>
                  </a:path>
                </a:pathLst>
              </a:custGeom>
              <a:noFill/>
              <a:ln w="28575" cap="flat" cmpd="sng">
                <a:solidFill>
                  <a:srgbClr val="33CC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53323" name="Freeform 43"/>
            <p:cNvSpPr>
              <a:spLocks/>
            </p:cNvSpPr>
            <p:nvPr/>
          </p:nvSpPr>
          <p:spPr bwMode="auto">
            <a:xfrm rot="771150">
              <a:off x="3823" y="3694"/>
              <a:ext cx="108" cy="77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88" y="0"/>
                </a:cxn>
                <a:cxn ang="0">
                  <a:pos x="240" y="24"/>
                </a:cxn>
                <a:cxn ang="0">
                  <a:pos x="136" y="72"/>
                </a:cxn>
                <a:cxn ang="0">
                  <a:pos x="0" y="104"/>
                </a:cxn>
              </a:cxnLst>
              <a:rect l="0" t="0" r="r" b="b"/>
              <a:pathLst>
                <a:path w="240" h="104">
                  <a:moveTo>
                    <a:pt x="0" y="104"/>
                  </a:moveTo>
                  <a:lnTo>
                    <a:pt x="88" y="0"/>
                  </a:lnTo>
                  <a:lnTo>
                    <a:pt x="240" y="24"/>
                  </a:lnTo>
                  <a:lnTo>
                    <a:pt x="136" y="72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99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24" name="Freeform 44"/>
            <p:cNvSpPr>
              <a:spLocks/>
            </p:cNvSpPr>
            <p:nvPr/>
          </p:nvSpPr>
          <p:spPr bwMode="auto">
            <a:xfrm rot="771150">
              <a:off x="4211" y="3674"/>
              <a:ext cx="82" cy="82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88" y="0"/>
                </a:cxn>
                <a:cxn ang="0">
                  <a:pos x="240" y="24"/>
                </a:cxn>
                <a:cxn ang="0">
                  <a:pos x="136" y="72"/>
                </a:cxn>
                <a:cxn ang="0">
                  <a:pos x="0" y="104"/>
                </a:cxn>
              </a:cxnLst>
              <a:rect l="0" t="0" r="r" b="b"/>
              <a:pathLst>
                <a:path w="240" h="104">
                  <a:moveTo>
                    <a:pt x="0" y="104"/>
                  </a:moveTo>
                  <a:lnTo>
                    <a:pt x="88" y="0"/>
                  </a:lnTo>
                  <a:lnTo>
                    <a:pt x="240" y="24"/>
                  </a:lnTo>
                  <a:lnTo>
                    <a:pt x="136" y="72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99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25" name="plant"/>
            <p:cNvSpPr>
              <a:spLocks noEditPoints="1" noChangeArrowheads="1"/>
            </p:cNvSpPr>
            <p:nvPr/>
          </p:nvSpPr>
          <p:spPr bwMode="auto">
            <a:xfrm>
              <a:off x="4092" y="3621"/>
              <a:ext cx="157" cy="7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26" name="Freeform 46"/>
            <p:cNvSpPr>
              <a:spLocks/>
            </p:cNvSpPr>
            <p:nvPr/>
          </p:nvSpPr>
          <p:spPr bwMode="auto">
            <a:xfrm rot="3063331">
              <a:off x="3765" y="3653"/>
              <a:ext cx="27" cy="139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88" y="0"/>
                </a:cxn>
                <a:cxn ang="0">
                  <a:pos x="240" y="24"/>
                </a:cxn>
                <a:cxn ang="0">
                  <a:pos x="136" y="72"/>
                </a:cxn>
                <a:cxn ang="0">
                  <a:pos x="0" y="104"/>
                </a:cxn>
              </a:cxnLst>
              <a:rect l="0" t="0" r="r" b="b"/>
              <a:pathLst>
                <a:path w="240" h="104">
                  <a:moveTo>
                    <a:pt x="0" y="104"/>
                  </a:moveTo>
                  <a:lnTo>
                    <a:pt x="88" y="0"/>
                  </a:lnTo>
                  <a:lnTo>
                    <a:pt x="240" y="24"/>
                  </a:lnTo>
                  <a:lnTo>
                    <a:pt x="136" y="72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777777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27" name="Freeform 47"/>
            <p:cNvSpPr>
              <a:spLocks/>
            </p:cNvSpPr>
            <p:nvPr/>
          </p:nvSpPr>
          <p:spPr bwMode="auto">
            <a:xfrm rot="10062463">
              <a:off x="3937" y="3648"/>
              <a:ext cx="93" cy="52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88" y="0"/>
                </a:cxn>
                <a:cxn ang="0">
                  <a:pos x="240" y="24"/>
                </a:cxn>
                <a:cxn ang="0">
                  <a:pos x="136" y="72"/>
                </a:cxn>
                <a:cxn ang="0">
                  <a:pos x="0" y="104"/>
                </a:cxn>
              </a:cxnLst>
              <a:rect l="0" t="0" r="r" b="b"/>
              <a:pathLst>
                <a:path w="240" h="104">
                  <a:moveTo>
                    <a:pt x="0" y="104"/>
                  </a:moveTo>
                  <a:lnTo>
                    <a:pt x="88" y="0"/>
                  </a:lnTo>
                  <a:lnTo>
                    <a:pt x="240" y="24"/>
                  </a:lnTo>
                  <a:lnTo>
                    <a:pt x="136" y="72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777777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28" name="Freeform 48"/>
            <p:cNvSpPr>
              <a:spLocks/>
            </p:cNvSpPr>
            <p:nvPr/>
          </p:nvSpPr>
          <p:spPr bwMode="auto">
            <a:xfrm rot="771150">
              <a:off x="4582" y="3455"/>
              <a:ext cx="53" cy="88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88" y="0"/>
                </a:cxn>
                <a:cxn ang="0">
                  <a:pos x="240" y="24"/>
                </a:cxn>
                <a:cxn ang="0">
                  <a:pos x="136" y="72"/>
                </a:cxn>
                <a:cxn ang="0">
                  <a:pos x="0" y="104"/>
                </a:cxn>
              </a:cxnLst>
              <a:rect l="0" t="0" r="r" b="b"/>
              <a:pathLst>
                <a:path w="240" h="104">
                  <a:moveTo>
                    <a:pt x="0" y="104"/>
                  </a:moveTo>
                  <a:lnTo>
                    <a:pt x="88" y="0"/>
                  </a:lnTo>
                  <a:lnTo>
                    <a:pt x="240" y="24"/>
                  </a:lnTo>
                  <a:lnTo>
                    <a:pt x="136" y="72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777777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29" name="plant"/>
            <p:cNvSpPr>
              <a:spLocks noEditPoints="1" noChangeArrowheads="1"/>
            </p:cNvSpPr>
            <p:nvPr/>
          </p:nvSpPr>
          <p:spPr bwMode="auto">
            <a:xfrm>
              <a:off x="3588" y="3686"/>
              <a:ext cx="167" cy="68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9" name="Group 50"/>
            <p:cNvGrpSpPr>
              <a:grpSpLocks/>
            </p:cNvGrpSpPr>
            <p:nvPr/>
          </p:nvGrpSpPr>
          <p:grpSpPr bwMode="auto">
            <a:xfrm rot="1124159">
              <a:off x="4602" y="3253"/>
              <a:ext cx="27" cy="246"/>
              <a:chOff x="1448" y="3448"/>
              <a:chExt cx="304" cy="472"/>
            </a:xfrm>
          </p:grpSpPr>
          <p:sp>
            <p:nvSpPr>
              <p:cNvPr id="353331" name="Freeform 51"/>
              <p:cNvSpPr>
                <a:spLocks/>
              </p:cNvSpPr>
              <p:nvPr/>
            </p:nvSpPr>
            <p:spPr bwMode="auto">
              <a:xfrm>
                <a:off x="1648" y="3488"/>
                <a:ext cx="104" cy="400"/>
              </a:xfrm>
              <a:custGeom>
                <a:avLst/>
                <a:gdLst/>
                <a:ahLst/>
                <a:cxnLst>
                  <a:cxn ang="0">
                    <a:pos x="0" y="400"/>
                  </a:cxn>
                  <a:cxn ang="0">
                    <a:pos x="72" y="336"/>
                  </a:cxn>
                  <a:cxn ang="0">
                    <a:pos x="80" y="272"/>
                  </a:cxn>
                  <a:cxn ang="0">
                    <a:pos x="16" y="200"/>
                  </a:cxn>
                  <a:cxn ang="0">
                    <a:pos x="48" y="96"/>
                  </a:cxn>
                  <a:cxn ang="0">
                    <a:pos x="104" y="0"/>
                  </a:cxn>
                </a:cxnLst>
                <a:rect l="0" t="0" r="r" b="b"/>
                <a:pathLst>
                  <a:path w="104" h="400">
                    <a:moveTo>
                      <a:pt x="0" y="400"/>
                    </a:moveTo>
                    <a:cubicBezTo>
                      <a:pt x="29" y="378"/>
                      <a:pt x="59" y="357"/>
                      <a:pt x="72" y="336"/>
                    </a:cubicBezTo>
                    <a:cubicBezTo>
                      <a:pt x="85" y="315"/>
                      <a:pt x="89" y="295"/>
                      <a:pt x="80" y="272"/>
                    </a:cubicBezTo>
                    <a:cubicBezTo>
                      <a:pt x="71" y="249"/>
                      <a:pt x="21" y="229"/>
                      <a:pt x="16" y="200"/>
                    </a:cubicBezTo>
                    <a:cubicBezTo>
                      <a:pt x="11" y="171"/>
                      <a:pt x="33" y="129"/>
                      <a:pt x="48" y="96"/>
                    </a:cubicBezTo>
                    <a:cubicBezTo>
                      <a:pt x="63" y="63"/>
                      <a:pt x="95" y="16"/>
                      <a:pt x="104" y="0"/>
                    </a:cubicBezTo>
                  </a:path>
                </a:pathLst>
              </a:custGeom>
              <a:noFill/>
              <a:ln w="28575" cap="flat" cmpd="sng">
                <a:solidFill>
                  <a:srgbClr val="33CC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3332" name="Freeform 52"/>
              <p:cNvSpPr>
                <a:spLocks/>
              </p:cNvSpPr>
              <p:nvPr/>
            </p:nvSpPr>
            <p:spPr bwMode="auto">
              <a:xfrm rot="19539359" flipV="1">
                <a:off x="1448" y="3520"/>
                <a:ext cx="104" cy="400"/>
              </a:xfrm>
              <a:custGeom>
                <a:avLst/>
                <a:gdLst/>
                <a:ahLst/>
                <a:cxnLst>
                  <a:cxn ang="0">
                    <a:pos x="0" y="400"/>
                  </a:cxn>
                  <a:cxn ang="0">
                    <a:pos x="72" y="336"/>
                  </a:cxn>
                  <a:cxn ang="0">
                    <a:pos x="80" y="272"/>
                  </a:cxn>
                  <a:cxn ang="0">
                    <a:pos x="16" y="200"/>
                  </a:cxn>
                  <a:cxn ang="0">
                    <a:pos x="48" y="96"/>
                  </a:cxn>
                  <a:cxn ang="0">
                    <a:pos x="104" y="0"/>
                  </a:cxn>
                </a:cxnLst>
                <a:rect l="0" t="0" r="r" b="b"/>
                <a:pathLst>
                  <a:path w="104" h="400">
                    <a:moveTo>
                      <a:pt x="0" y="400"/>
                    </a:moveTo>
                    <a:cubicBezTo>
                      <a:pt x="29" y="378"/>
                      <a:pt x="59" y="357"/>
                      <a:pt x="72" y="336"/>
                    </a:cubicBezTo>
                    <a:cubicBezTo>
                      <a:pt x="85" y="315"/>
                      <a:pt x="89" y="295"/>
                      <a:pt x="80" y="272"/>
                    </a:cubicBezTo>
                    <a:cubicBezTo>
                      <a:pt x="71" y="249"/>
                      <a:pt x="21" y="229"/>
                      <a:pt x="16" y="200"/>
                    </a:cubicBezTo>
                    <a:cubicBezTo>
                      <a:pt x="11" y="171"/>
                      <a:pt x="33" y="129"/>
                      <a:pt x="48" y="96"/>
                    </a:cubicBezTo>
                    <a:cubicBezTo>
                      <a:pt x="63" y="63"/>
                      <a:pt x="95" y="16"/>
                      <a:pt x="104" y="0"/>
                    </a:cubicBezTo>
                  </a:path>
                </a:pathLst>
              </a:custGeom>
              <a:noFill/>
              <a:ln w="28575" cap="flat" cmpd="sng">
                <a:solidFill>
                  <a:srgbClr val="33CC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3333" name="Freeform 53"/>
              <p:cNvSpPr>
                <a:spLocks/>
              </p:cNvSpPr>
              <p:nvPr/>
            </p:nvSpPr>
            <p:spPr bwMode="auto">
              <a:xfrm flipV="1">
                <a:off x="1576" y="3448"/>
                <a:ext cx="104" cy="400"/>
              </a:xfrm>
              <a:custGeom>
                <a:avLst/>
                <a:gdLst/>
                <a:ahLst/>
                <a:cxnLst>
                  <a:cxn ang="0">
                    <a:pos x="0" y="400"/>
                  </a:cxn>
                  <a:cxn ang="0">
                    <a:pos x="72" y="336"/>
                  </a:cxn>
                  <a:cxn ang="0">
                    <a:pos x="80" y="272"/>
                  </a:cxn>
                  <a:cxn ang="0">
                    <a:pos x="16" y="200"/>
                  </a:cxn>
                  <a:cxn ang="0">
                    <a:pos x="48" y="96"/>
                  </a:cxn>
                  <a:cxn ang="0">
                    <a:pos x="104" y="0"/>
                  </a:cxn>
                </a:cxnLst>
                <a:rect l="0" t="0" r="r" b="b"/>
                <a:pathLst>
                  <a:path w="104" h="400">
                    <a:moveTo>
                      <a:pt x="0" y="400"/>
                    </a:moveTo>
                    <a:cubicBezTo>
                      <a:pt x="29" y="378"/>
                      <a:pt x="59" y="357"/>
                      <a:pt x="72" y="336"/>
                    </a:cubicBezTo>
                    <a:cubicBezTo>
                      <a:pt x="85" y="315"/>
                      <a:pt x="89" y="295"/>
                      <a:pt x="80" y="272"/>
                    </a:cubicBezTo>
                    <a:cubicBezTo>
                      <a:pt x="71" y="249"/>
                      <a:pt x="21" y="229"/>
                      <a:pt x="16" y="200"/>
                    </a:cubicBezTo>
                    <a:cubicBezTo>
                      <a:pt x="11" y="171"/>
                      <a:pt x="33" y="129"/>
                      <a:pt x="48" y="96"/>
                    </a:cubicBezTo>
                    <a:cubicBezTo>
                      <a:pt x="63" y="63"/>
                      <a:pt x="95" y="16"/>
                      <a:pt x="104" y="0"/>
                    </a:cubicBezTo>
                  </a:path>
                </a:pathLst>
              </a:custGeom>
              <a:noFill/>
              <a:ln w="28575" cap="flat" cmpd="sng">
                <a:solidFill>
                  <a:srgbClr val="33CC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pic>
        <p:nvPicPr>
          <p:cNvPr id="353334" name="Picture 54" descr="Москва Спасская башня Московского Кремл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88200" y="241300"/>
            <a:ext cx="1600200" cy="2133600"/>
          </a:xfrm>
          <a:prstGeom prst="rect">
            <a:avLst/>
          </a:prstGeom>
          <a:noFill/>
        </p:spPr>
      </p:pic>
      <p:pic>
        <p:nvPicPr>
          <p:cNvPr id="353338" name="Picture 58" descr="picture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35700" y="155575"/>
            <a:ext cx="2908300" cy="2266950"/>
          </a:xfrm>
          <a:prstGeom prst="rect">
            <a:avLst/>
          </a:prstGeom>
          <a:noFill/>
        </p:spPr>
      </p:pic>
      <p:pic>
        <p:nvPicPr>
          <p:cNvPr id="353339" name="Picture 59" descr="поезд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655763"/>
            <a:ext cx="8440738" cy="1770062"/>
          </a:xfrm>
          <a:prstGeom prst="rect">
            <a:avLst/>
          </a:prstGeom>
          <a:noFill/>
        </p:spPr>
      </p:pic>
      <p:pic>
        <p:nvPicPr>
          <p:cNvPr id="353340" name="Picture 60" descr="Рисунок122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7338" y="3560763"/>
            <a:ext cx="2054225" cy="1282700"/>
          </a:xfrm>
          <a:prstGeom prst="rect">
            <a:avLst/>
          </a:prstGeom>
          <a:noFill/>
        </p:spPr>
      </p:pic>
      <p:grpSp>
        <p:nvGrpSpPr>
          <p:cNvPr id="10" name="Group 61"/>
          <p:cNvGrpSpPr>
            <a:grpSpLocks/>
          </p:cNvGrpSpPr>
          <p:nvPr/>
        </p:nvGrpSpPr>
        <p:grpSpPr bwMode="auto">
          <a:xfrm>
            <a:off x="495300" y="4597400"/>
            <a:ext cx="1727200" cy="1549400"/>
            <a:chOff x="368" y="880"/>
            <a:chExt cx="3024" cy="3096"/>
          </a:xfrm>
        </p:grpSpPr>
        <p:sp>
          <p:nvSpPr>
            <p:cNvPr id="353342" name="AutoShape 62" descr="Папирус"/>
            <p:cNvSpPr>
              <a:spLocks noChangeArrowheads="1"/>
            </p:cNvSpPr>
            <p:nvPr/>
          </p:nvSpPr>
          <p:spPr bwMode="auto">
            <a:xfrm>
              <a:off x="568" y="1672"/>
              <a:ext cx="2512" cy="2136"/>
            </a:xfrm>
            <a:prstGeom prst="cube">
              <a:avLst>
                <a:gd name="adj" fmla="val 25000"/>
              </a:avLst>
            </a:prstGeom>
            <a:blipFill dpi="0" rotWithShape="1">
              <a:blip r:embed="rId9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343" name="Freeform 63" descr="Папирус"/>
            <p:cNvSpPr>
              <a:spLocks/>
            </p:cNvSpPr>
            <p:nvPr/>
          </p:nvSpPr>
          <p:spPr bwMode="auto">
            <a:xfrm>
              <a:off x="368" y="880"/>
              <a:ext cx="3024" cy="1656"/>
            </a:xfrm>
            <a:custGeom>
              <a:avLst/>
              <a:gdLst/>
              <a:ahLst/>
              <a:cxnLst>
                <a:cxn ang="0">
                  <a:pos x="0" y="1552"/>
                </a:cxn>
                <a:cxn ang="0">
                  <a:pos x="1256" y="880"/>
                </a:cxn>
                <a:cxn ang="0">
                  <a:pos x="1240" y="880"/>
                </a:cxn>
                <a:cxn ang="0">
                  <a:pos x="2544" y="1656"/>
                </a:cxn>
                <a:cxn ang="0">
                  <a:pos x="3024" y="1112"/>
                </a:cxn>
                <a:cxn ang="0">
                  <a:pos x="1744" y="0"/>
                </a:cxn>
                <a:cxn ang="0">
                  <a:pos x="1264" y="888"/>
                </a:cxn>
                <a:cxn ang="0">
                  <a:pos x="1488" y="464"/>
                </a:cxn>
                <a:cxn ang="0">
                  <a:pos x="1752" y="8"/>
                </a:cxn>
                <a:cxn ang="0">
                  <a:pos x="288" y="920"/>
                </a:cxn>
                <a:cxn ang="0">
                  <a:pos x="0" y="1552"/>
                </a:cxn>
              </a:cxnLst>
              <a:rect l="0" t="0" r="r" b="b"/>
              <a:pathLst>
                <a:path w="3024" h="1656">
                  <a:moveTo>
                    <a:pt x="0" y="1552"/>
                  </a:moveTo>
                  <a:lnTo>
                    <a:pt x="1256" y="880"/>
                  </a:lnTo>
                  <a:lnTo>
                    <a:pt x="1240" y="880"/>
                  </a:lnTo>
                  <a:lnTo>
                    <a:pt x="2544" y="1656"/>
                  </a:lnTo>
                  <a:lnTo>
                    <a:pt x="3024" y="1112"/>
                  </a:lnTo>
                  <a:lnTo>
                    <a:pt x="1744" y="0"/>
                  </a:lnTo>
                  <a:lnTo>
                    <a:pt x="1264" y="888"/>
                  </a:lnTo>
                  <a:lnTo>
                    <a:pt x="1488" y="464"/>
                  </a:lnTo>
                  <a:lnTo>
                    <a:pt x="1752" y="8"/>
                  </a:lnTo>
                  <a:lnTo>
                    <a:pt x="288" y="920"/>
                  </a:lnTo>
                  <a:lnTo>
                    <a:pt x="0" y="1552"/>
                  </a:lnTo>
                  <a:close/>
                </a:path>
              </a:pathLst>
            </a:custGeom>
            <a:blipFill dpi="0" rotWithShape="1">
              <a:blip r:embed="rId9"/>
              <a:srcRect/>
              <a:tile tx="0" ty="0" sx="100000" sy="100000" flip="none" algn="tl"/>
            </a:blip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44" name="Line 64"/>
            <p:cNvSpPr>
              <a:spLocks noChangeShapeType="1"/>
            </p:cNvSpPr>
            <p:nvPr/>
          </p:nvSpPr>
          <p:spPr bwMode="auto">
            <a:xfrm>
              <a:off x="888" y="2200"/>
              <a:ext cx="8" cy="1624"/>
            </a:xfrm>
            <a:prstGeom prst="line">
              <a:avLst/>
            </a:prstGeom>
            <a:noFill/>
            <a:ln w="9525">
              <a:solidFill>
                <a:srgbClr val="66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45" name="Freeform 65"/>
            <p:cNvSpPr>
              <a:spLocks/>
            </p:cNvSpPr>
            <p:nvPr/>
          </p:nvSpPr>
          <p:spPr bwMode="auto">
            <a:xfrm>
              <a:off x="1192" y="3029"/>
              <a:ext cx="640" cy="187"/>
            </a:xfrm>
            <a:custGeom>
              <a:avLst/>
              <a:gdLst/>
              <a:ahLst/>
              <a:cxnLst>
                <a:cxn ang="0">
                  <a:pos x="0" y="187"/>
                </a:cxn>
                <a:cxn ang="0">
                  <a:pos x="128" y="67"/>
                </a:cxn>
                <a:cxn ang="0">
                  <a:pos x="312" y="3"/>
                </a:cxn>
                <a:cxn ang="0">
                  <a:pos x="520" y="51"/>
                </a:cxn>
                <a:cxn ang="0">
                  <a:pos x="640" y="187"/>
                </a:cxn>
              </a:cxnLst>
              <a:rect l="0" t="0" r="r" b="b"/>
              <a:pathLst>
                <a:path w="640" h="187">
                  <a:moveTo>
                    <a:pt x="0" y="187"/>
                  </a:moveTo>
                  <a:cubicBezTo>
                    <a:pt x="35" y="142"/>
                    <a:pt x="76" y="98"/>
                    <a:pt x="128" y="67"/>
                  </a:cubicBezTo>
                  <a:cubicBezTo>
                    <a:pt x="180" y="36"/>
                    <a:pt x="247" y="6"/>
                    <a:pt x="312" y="3"/>
                  </a:cubicBezTo>
                  <a:cubicBezTo>
                    <a:pt x="377" y="0"/>
                    <a:pt x="465" y="20"/>
                    <a:pt x="520" y="51"/>
                  </a:cubicBezTo>
                  <a:cubicBezTo>
                    <a:pt x="575" y="82"/>
                    <a:pt x="615" y="159"/>
                    <a:pt x="640" y="187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46" name="Line 66"/>
            <p:cNvSpPr>
              <a:spLocks noChangeShapeType="1"/>
            </p:cNvSpPr>
            <p:nvPr/>
          </p:nvSpPr>
          <p:spPr bwMode="auto">
            <a:xfrm>
              <a:off x="1824" y="2232"/>
              <a:ext cx="8" cy="1624"/>
            </a:xfrm>
            <a:prstGeom prst="line">
              <a:avLst/>
            </a:prstGeom>
            <a:noFill/>
            <a:ln w="9525">
              <a:solidFill>
                <a:srgbClr val="66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47" name="Freeform 67"/>
            <p:cNvSpPr>
              <a:spLocks/>
            </p:cNvSpPr>
            <p:nvPr/>
          </p:nvSpPr>
          <p:spPr bwMode="auto">
            <a:xfrm>
              <a:off x="2160" y="2232"/>
              <a:ext cx="1" cy="15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568"/>
                </a:cxn>
              </a:cxnLst>
              <a:rect l="0" t="0" r="r" b="b"/>
              <a:pathLst>
                <a:path w="1" h="1568">
                  <a:moveTo>
                    <a:pt x="0" y="0"/>
                  </a:moveTo>
                  <a:lnTo>
                    <a:pt x="0" y="1568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48" name="Freeform 68"/>
            <p:cNvSpPr>
              <a:spLocks/>
            </p:cNvSpPr>
            <p:nvPr/>
          </p:nvSpPr>
          <p:spPr bwMode="auto">
            <a:xfrm>
              <a:off x="2712" y="2368"/>
              <a:ext cx="8" cy="12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264"/>
                </a:cxn>
              </a:cxnLst>
              <a:rect l="0" t="0" r="r" b="b"/>
              <a:pathLst>
                <a:path w="8" h="1264">
                  <a:moveTo>
                    <a:pt x="0" y="0"/>
                  </a:moveTo>
                  <a:lnTo>
                    <a:pt x="8" y="1264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49" name="Freeform 69"/>
            <p:cNvSpPr>
              <a:spLocks/>
            </p:cNvSpPr>
            <p:nvPr/>
          </p:nvSpPr>
          <p:spPr bwMode="auto">
            <a:xfrm>
              <a:off x="2864" y="2520"/>
              <a:ext cx="8" cy="95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952"/>
                </a:cxn>
              </a:cxnLst>
              <a:rect l="0" t="0" r="r" b="b"/>
              <a:pathLst>
                <a:path w="8" h="952">
                  <a:moveTo>
                    <a:pt x="8" y="0"/>
                  </a:moveTo>
                  <a:lnTo>
                    <a:pt x="0" y="952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50" name="Freeform 70"/>
            <p:cNvSpPr>
              <a:spLocks/>
            </p:cNvSpPr>
            <p:nvPr/>
          </p:nvSpPr>
          <p:spPr bwMode="auto">
            <a:xfrm>
              <a:off x="2992" y="2464"/>
              <a:ext cx="8" cy="888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888"/>
                </a:cxn>
              </a:cxnLst>
              <a:rect l="0" t="0" r="r" b="b"/>
              <a:pathLst>
                <a:path w="8" h="888">
                  <a:moveTo>
                    <a:pt x="8" y="0"/>
                  </a:moveTo>
                  <a:lnTo>
                    <a:pt x="0" y="888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51" name="Freeform 71"/>
            <p:cNvSpPr>
              <a:spLocks/>
            </p:cNvSpPr>
            <p:nvPr/>
          </p:nvSpPr>
          <p:spPr bwMode="auto">
            <a:xfrm>
              <a:off x="1496" y="2208"/>
              <a:ext cx="8" cy="83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832"/>
                </a:cxn>
              </a:cxnLst>
              <a:rect l="0" t="0" r="r" b="b"/>
              <a:pathLst>
                <a:path w="8" h="832">
                  <a:moveTo>
                    <a:pt x="8" y="0"/>
                  </a:moveTo>
                  <a:lnTo>
                    <a:pt x="0" y="832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52" name="Freeform 72"/>
            <p:cNvSpPr>
              <a:spLocks/>
            </p:cNvSpPr>
            <p:nvPr/>
          </p:nvSpPr>
          <p:spPr bwMode="auto">
            <a:xfrm>
              <a:off x="1792" y="1520"/>
              <a:ext cx="1232" cy="8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0" y="392"/>
                </a:cxn>
                <a:cxn ang="0">
                  <a:pos x="1232" y="872"/>
                </a:cxn>
              </a:cxnLst>
              <a:rect l="0" t="0" r="r" b="b"/>
              <a:pathLst>
                <a:path w="1232" h="872">
                  <a:moveTo>
                    <a:pt x="0" y="0"/>
                  </a:moveTo>
                  <a:lnTo>
                    <a:pt x="560" y="392"/>
                  </a:lnTo>
                  <a:lnTo>
                    <a:pt x="1232" y="872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53" name="Freeform 73"/>
            <p:cNvSpPr>
              <a:spLocks/>
            </p:cNvSpPr>
            <p:nvPr/>
          </p:nvSpPr>
          <p:spPr bwMode="auto">
            <a:xfrm>
              <a:off x="1920" y="1296"/>
              <a:ext cx="1256" cy="9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0" y="456"/>
                </a:cxn>
                <a:cxn ang="0">
                  <a:pos x="1256" y="976"/>
                </a:cxn>
              </a:cxnLst>
              <a:rect l="0" t="0" r="r" b="b"/>
              <a:pathLst>
                <a:path w="1256" h="976">
                  <a:moveTo>
                    <a:pt x="0" y="0"/>
                  </a:moveTo>
                  <a:lnTo>
                    <a:pt x="560" y="456"/>
                  </a:lnTo>
                  <a:lnTo>
                    <a:pt x="1256" y="976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54" name="Freeform 74"/>
            <p:cNvSpPr>
              <a:spLocks/>
            </p:cNvSpPr>
            <p:nvPr/>
          </p:nvSpPr>
          <p:spPr bwMode="auto">
            <a:xfrm>
              <a:off x="2080" y="1096"/>
              <a:ext cx="1240" cy="10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0" y="440"/>
                </a:cxn>
                <a:cxn ang="0">
                  <a:pos x="1240" y="1032"/>
                </a:cxn>
              </a:cxnLst>
              <a:rect l="0" t="0" r="r" b="b"/>
              <a:pathLst>
                <a:path w="1240" h="1032">
                  <a:moveTo>
                    <a:pt x="0" y="0"/>
                  </a:moveTo>
                  <a:lnTo>
                    <a:pt x="560" y="440"/>
                  </a:lnTo>
                  <a:lnTo>
                    <a:pt x="1240" y="1032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55" name="Freeform 75"/>
            <p:cNvSpPr>
              <a:spLocks/>
            </p:cNvSpPr>
            <p:nvPr/>
          </p:nvSpPr>
          <p:spPr bwMode="auto">
            <a:xfrm>
              <a:off x="432" y="1472"/>
              <a:ext cx="1392" cy="816"/>
            </a:xfrm>
            <a:custGeom>
              <a:avLst/>
              <a:gdLst/>
              <a:ahLst/>
              <a:cxnLst>
                <a:cxn ang="0">
                  <a:pos x="1392" y="0"/>
                </a:cxn>
                <a:cxn ang="0">
                  <a:pos x="712" y="360"/>
                </a:cxn>
                <a:cxn ang="0">
                  <a:pos x="0" y="816"/>
                </a:cxn>
              </a:cxnLst>
              <a:rect l="0" t="0" r="r" b="b"/>
              <a:pathLst>
                <a:path w="1392" h="816">
                  <a:moveTo>
                    <a:pt x="1392" y="0"/>
                  </a:moveTo>
                  <a:lnTo>
                    <a:pt x="712" y="360"/>
                  </a:lnTo>
                  <a:lnTo>
                    <a:pt x="0" y="816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56" name="Freeform 76"/>
            <p:cNvSpPr>
              <a:spLocks/>
            </p:cNvSpPr>
            <p:nvPr/>
          </p:nvSpPr>
          <p:spPr bwMode="auto">
            <a:xfrm>
              <a:off x="536" y="1288"/>
              <a:ext cx="1376" cy="808"/>
            </a:xfrm>
            <a:custGeom>
              <a:avLst/>
              <a:gdLst/>
              <a:ahLst/>
              <a:cxnLst>
                <a:cxn ang="0">
                  <a:pos x="1376" y="0"/>
                </a:cxn>
                <a:cxn ang="0">
                  <a:pos x="712" y="352"/>
                </a:cxn>
                <a:cxn ang="0">
                  <a:pos x="0" y="808"/>
                </a:cxn>
              </a:cxnLst>
              <a:rect l="0" t="0" r="r" b="b"/>
              <a:pathLst>
                <a:path w="1376" h="808">
                  <a:moveTo>
                    <a:pt x="1376" y="0"/>
                  </a:moveTo>
                  <a:lnTo>
                    <a:pt x="712" y="352"/>
                  </a:lnTo>
                  <a:lnTo>
                    <a:pt x="0" y="808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357" name="Freeform 77"/>
            <p:cNvSpPr>
              <a:spLocks/>
            </p:cNvSpPr>
            <p:nvPr/>
          </p:nvSpPr>
          <p:spPr bwMode="auto">
            <a:xfrm>
              <a:off x="592" y="1104"/>
              <a:ext cx="1432" cy="824"/>
            </a:xfrm>
            <a:custGeom>
              <a:avLst/>
              <a:gdLst/>
              <a:ahLst/>
              <a:cxnLst>
                <a:cxn ang="0">
                  <a:pos x="1432" y="0"/>
                </a:cxn>
                <a:cxn ang="0">
                  <a:pos x="712" y="368"/>
                </a:cxn>
                <a:cxn ang="0">
                  <a:pos x="0" y="824"/>
                </a:cxn>
              </a:cxnLst>
              <a:rect l="0" t="0" r="r" b="b"/>
              <a:pathLst>
                <a:path w="1432" h="824">
                  <a:moveTo>
                    <a:pt x="1432" y="0"/>
                  </a:moveTo>
                  <a:lnTo>
                    <a:pt x="712" y="368"/>
                  </a:lnTo>
                  <a:lnTo>
                    <a:pt x="0" y="824"/>
                  </a:lnTo>
                </a:path>
              </a:pathLst>
            </a:custGeom>
            <a:noFill/>
            <a:ln w="9525" cap="flat" cmpd="sng">
              <a:solidFill>
                <a:srgbClr val="66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1" name="Group 78"/>
            <p:cNvGrpSpPr>
              <a:grpSpLocks/>
            </p:cNvGrpSpPr>
            <p:nvPr/>
          </p:nvGrpSpPr>
          <p:grpSpPr bwMode="auto">
            <a:xfrm>
              <a:off x="1911" y="3680"/>
              <a:ext cx="1021" cy="296"/>
              <a:chOff x="3353" y="4024"/>
              <a:chExt cx="1021" cy="296"/>
            </a:xfrm>
          </p:grpSpPr>
          <p:grpSp>
            <p:nvGrpSpPr>
              <p:cNvPr id="12" name="Group 79"/>
              <p:cNvGrpSpPr>
                <a:grpSpLocks/>
              </p:cNvGrpSpPr>
              <p:nvPr/>
            </p:nvGrpSpPr>
            <p:grpSpPr bwMode="auto">
              <a:xfrm rot="464866">
                <a:off x="3353" y="4024"/>
                <a:ext cx="544" cy="296"/>
                <a:chOff x="4649" y="2704"/>
                <a:chExt cx="544" cy="296"/>
              </a:xfrm>
            </p:grpSpPr>
            <p:grpSp>
              <p:nvGrpSpPr>
                <p:cNvPr id="13" name="Group 80"/>
                <p:cNvGrpSpPr>
                  <a:grpSpLocks/>
                </p:cNvGrpSpPr>
                <p:nvPr/>
              </p:nvGrpSpPr>
              <p:grpSpPr bwMode="auto">
                <a:xfrm rot="20634609" flipH="1">
                  <a:off x="4649" y="2795"/>
                  <a:ext cx="272" cy="205"/>
                  <a:chOff x="4694" y="3475"/>
                  <a:chExt cx="363" cy="432"/>
                </a:xfrm>
              </p:grpSpPr>
              <p:grpSp>
                <p:nvGrpSpPr>
                  <p:cNvPr id="14" name="Group 81"/>
                  <p:cNvGrpSpPr>
                    <a:grpSpLocks/>
                  </p:cNvGrpSpPr>
                  <p:nvPr/>
                </p:nvGrpSpPr>
                <p:grpSpPr bwMode="auto">
                  <a:xfrm>
                    <a:off x="4694" y="3475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62" name="Freeform 82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63" name="Freeform 83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5" name="Group 84"/>
                  <p:cNvGrpSpPr>
                    <a:grpSpLocks/>
                  </p:cNvGrpSpPr>
                  <p:nvPr/>
                </p:nvGrpSpPr>
                <p:grpSpPr bwMode="auto">
                  <a:xfrm rot="451181">
                    <a:off x="4785" y="3521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65" name="Freeform 85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66" name="Freeform 86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6" name="Group 87"/>
                  <p:cNvGrpSpPr>
                    <a:grpSpLocks/>
                  </p:cNvGrpSpPr>
                  <p:nvPr/>
                </p:nvGrpSpPr>
                <p:grpSpPr bwMode="auto">
                  <a:xfrm rot="1557406">
                    <a:off x="4921" y="3566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68" name="Freeform 88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69" name="Freeform 89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7" name="Group 90"/>
                <p:cNvGrpSpPr>
                  <a:grpSpLocks/>
                </p:cNvGrpSpPr>
                <p:nvPr/>
              </p:nvGrpSpPr>
              <p:grpSpPr bwMode="auto">
                <a:xfrm rot="-519260">
                  <a:off x="4921" y="2704"/>
                  <a:ext cx="272" cy="205"/>
                  <a:chOff x="4694" y="3475"/>
                  <a:chExt cx="363" cy="432"/>
                </a:xfrm>
              </p:grpSpPr>
              <p:grpSp>
                <p:nvGrpSpPr>
                  <p:cNvPr id="18" name="Group 91"/>
                  <p:cNvGrpSpPr>
                    <a:grpSpLocks/>
                  </p:cNvGrpSpPr>
                  <p:nvPr/>
                </p:nvGrpSpPr>
                <p:grpSpPr bwMode="auto">
                  <a:xfrm>
                    <a:off x="4694" y="3475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72" name="Freeform 92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73" name="Freeform 93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9" name="Group 94"/>
                  <p:cNvGrpSpPr>
                    <a:grpSpLocks/>
                  </p:cNvGrpSpPr>
                  <p:nvPr/>
                </p:nvGrpSpPr>
                <p:grpSpPr bwMode="auto">
                  <a:xfrm rot="451181">
                    <a:off x="4785" y="3521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75" name="Freeform 95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76" name="Freeform 96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0" name="Group 97"/>
                  <p:cNvGrpSpPr>
                    <a:grpSpLocks/>
                  </p:cNvGrpSpPr>
                  <p:nvPr/>
                </p:nvGrpSpPr>
                <p:grpSpPr bwMode="auto">
                  <a:xfrm rot="1557406">
                    <a:off x="4921" y="3566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78" name="Freeform 98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79" name="Freeform 99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21" name="Group 100"/>
              <p:cNvGrpSpPr>
                <a:grpSpLocks/>
              </p:cNvGrpSpPr>
              <p:nvPr/>
            </p:nvGrpSpPr>
            <p:grpSpPr bwMode="auto">
              <a:xfrm rot="21135134" flipH="1">
                <a:off x="3830" y="4024"/>
                <a:ext cx="544" cy="296"/>
                <a:chOff x="4649" y="2704"/>
                <a:chExt cx="544" cy="296"/>
              </a:xfrm>
            </p:grpSpPr>
            <p:grpSp>
              <p:nvGrpSpPr>
                <p:cNvPr id="22" name="Group 101"/>
                <p:cNvGrpSpPr>
                  <a:grpSpLocks/>
                </p:cNvGrpSpPr>
                <p:nvPr/>
              </p:nvGrpSpPr>
              <p:grpSpPr bwMode="auto">
                <a:xfrm rot="20634609" flipH="1">
                  <a:off x="4649" y="2795"/>
                  <a:ext cx="272" cy="205"/>
                  <a:chOff x="4694" y="3475"/>
                  <a:chExt cx="363" cy="432"/>
                </a:xfrm>
              </p:grpSpPr>
              <p:grpSp>
                <p:nvGrpSpPr>
                  <p:cNvPr id="23" name="Group 102"/>
                  <p:cNvGrpSpPr>
                    <a:grpSpLocks/>
                  </p:cNvGrpSpPr>
                  <p:nvPr/>
                </p:nvGrpSpPr>
                <p:grpSpPr bwMode="auto">
                  <a:xfrm>
                    <a:off x="4694" y="3475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83" name="Freeform 103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84" name="Freeform 104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4" name="Group 105"/>
                  <p:cNvGrpSpPr>
                    <a:grpSpLocks/>
                  </p:cNvGrpSpPr>
                  <p:nvPr/>
                </p:nvGrpSpPr>
                <p:grpSpPr bwMode="auto">
                  <a:xfrm rot="451181">
                    <a:off x="4785" y="3521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86" name="Freeform 106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87" name="Freeform 107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" name="Group 108"/>
                  <p:cNvGrpSpPr>
                    <a:grpSpLocks/>
                  </p:cNvGrpSpPr>
                  <p:nvPr/>
                </p:nvGrpSpPr>
                <p:grpSpPr bwMode="auto">
                  <a:xfrm rot="1557406">
                    <a:off x="4921" y="3566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89" name="Freeform 109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90" name="Freeform 110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6" name="Group 111"/>
                <p:cNvGrpSpPr>
                  <a:grpSpLocks/>
                </p:cNvGrpSpPr>
                <p:nvPr/>
              </p:nvGrpSpPr>
              <p:grpSpPr bwMode="auto">
                <a:xfrm rot="-519260">
                  <a:off x="4921" y="2704"/>
                  <a:ext cx="272" cy="205"/>
                  <a:chOff x="4694" y="3475"/>
                  <a:chExt cx="363" cy="432"/>
                </a:xfrm>
              </p:grpSpPr>
              <p:grpSp>
                <p:nvGrpSpPr>
                  <p:cNvPr id="27" name="Group 112"/>
                  <p:cNvGrpSpPr>
                    <a:grpSpLocks/>
                  </p:cNvGrpSpPr>
                  <p:nvPr/>
                </p:nvGrpSpPr>
                <p:grpSpPr bwMode="auto">
                  <a:xfrm>
                    <a:off x="4694" y="3475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93" name="Freeform 113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94" name="Freeform 114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8" name="Group 115"/>
                  <p:cNvGrpSpPr>
                    <a:grpSpLocks/>
                  </p:cNvGrpSpPr>
                  <p:nvPr/>
                </p:nvGrpSpPr>
                <p:grpSpPr bwMode="auto">
                  <a:xfrm rot="451181">
                    <a:off x="4785" y="3521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96" name="Freeform 116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397" name="Freeform 117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9" name="Group 118"/>
                  <p:cNvGrpSpPr>
                    <a:grpSpLocks/>
                  </p:cNvGrpSpPr>
                  <p:nvPr/>
                </p:nvGrpSpPr>
                <p:grpSpPr bwMode="auto">
                  <a:xfrm rot="1557406">
                    <a:off x="4921" y="3566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399" name="Freeform 119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00" name="Freeform 120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  <p:sp>
          <p:nvSpPr>
            <p:cNvPr id="353401" name="Freeform 121" descr="Пробка"/>
            <p:cNvSpPr>
              <a:spLocks/>
            </p:cNvSpPr>
            <p:nvPr/>
          </p:nvSpPr>
          <p:spPr bwMode="auto">
            <a:xfrm>
              <a:off x="1192" y="3048"/>
              <a:ext cx="640" cy="776"/>
            </a:xfrm>
            <a:custGeom>
              <a:avLst/>
              <a:gdLst/>
              <a:ahLst/>
              <a:cxnLst>
                <a:cxn ang="0">
                  <a:pos x="640" y="184"/>
                </a:cxn>
                <a:cxn ang="0">
                  <a:pos x="632" y="776"/>
                </a:cxn>
                <a:cxn ang="0">
                  <a:pos x="8" y="768"/>
                </a:cxn>
                <a:cxn ang="0">
                  <a:pos x="0" y="168"/>
                </a:cxn>
                <a:cxn ang="0">
                  <a:pos x="64" y="104"/>
                </a:cxn>
                <a:cxn ang="0">
                  <a:pos x="160" y="40"/>
                </a:cxn>
                <a:cxn ang="0">
                  <a:pos x="288" y="0"/>
                </a:cxn>
                <a:cxn ang="0">
                  <a:pos x="376" y="0"/>
                </a:cxn>
                <a:cxn ang="0">
                  <a:pos x="488" y="24"/>
                </a:cxn>
                <a:cxn ang="0">
                  <a:pos x="576" y="72"/>
                </a:cxn>
                <a:cxn ang="0">
                  <a:pos x="640" y="184"/>
                </a:cxn>
              </a:cxnLst>
              <a:rect l="0" t="0" r="r" b="b"/>
              <a:pathLst>
                <a:path w="640" h="776">
                  <a:moveTo>
                    <a:pt x="640" y="184"/>
                  </a:moveTo>
                  <a:lnTo>
                    <a:pt x="632" y="776"/>
                  </a:lnTo>
                  <a:lnTo>
                    <a:pt x="8" y="768"/>
                  </a:lnTo>
                  <a:lnTo>
                    <a:pt x="0" y="168"/>
                  </a:lnTo>
                  <a:lnTo>
                    <a:pt x="64" y="104"/>
                  </a:lnTo>
                  <a:lnTo>
                    <a:pt x="160" y="40"/>
                  </a:lnTo>
                  <a:lnTo>
                    <a:pt x="288" y="0"/>
                  </a:lnTo>
                  <a:lnTo>
                    <a:pt x="376" y="0"/>
                  </a:lnTo>
                  <a:lnTo>
                    <a:pt x="488" y="24"/>
                  </a:lnTo>
                  <a:lnTo>
                    <a:pt x="576" y="72"/>
                  </a:lnTo>
                  <a:lnTo>
                    <a:pt x="640" y="184"/>
                  </a:lnTo>
                  <a:close/>
                </a:path>
              </a:pathLst>
            </a:custGeom>
            <a:blipFill dpi="0" rotWithShape="1">
              <a:blip r:embed="rId10"/>
              <a:srcRect/>
              <a:tile tx="0" ty="0" sx="100000" sy="100000" flip="none" algn="tl"/>
            </a:blip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02" name="Line 122"/>
            <p:cNvSpPr>
              <a:spLocks noChangeShapeType="1"/>
            </p:cNvSpPr>
            <p:nvPr/>
          </p:nvSpPr>
          <p:spPr bwMode="auto">
            <a:xfrm>
              <a:off x="1184" y="2224"/>
              <a:ext cx="8" cy="1624"/>
            </a:xfrm>
            <a:prstGeom prst="line">
              <a:avLst/>
            </a:prstGeom>
            <a:noFill/>
            <a:ln w="9525">
              <a:solidFill>
                <a:srgbClr val="66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03" name="Freeform 123"/>
            <p:cNvSpPr>
              <a:spLocks/>
            </p:cNvSpPr>
            <p:nvPr/>
          </p:nvSpPr>
          <p:spPr bwMode="auto">
            <a:xfrm>
              <a:off x="1192" y="3208"/>
              <a:ext cx="9" cy="6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608"/>
                </a:cxn>
              </a:cxnLst>
              <a:rect l="0" t="0" r="r" b="b"/>
              <a:pathLst>
                <a:path w="9" h="608">
                  <a:moveTo>
                    <a:pt x="0" y="0"/>
                  </a:moveTo>
                  <a:lnTo>
                    <a:pt x="9" y="608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04" name="Freeform 124"/>
            <p:cNvSpPr>
              <a:spLocks/>
            </p:cNvSpPr>
            <p:nvPr/>
          </p:nvSpPr>
          <p:spPr bwMode="auto">
            <a:xfrm>
              <a:off x="1816" y="3232"/>
              <a:ext cx="1" cy="5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584"/>
                </a:cxn>
              </a:cxnLst>
              <a:rect l="0" t="0" r="r" b="b"/>
              <a:pathLst>
                <a:path w="1" h="584">
                  <a:moveTo>
                    <a:pt x="0" y="0"/>
                  </a:moveTo>
                  <a:lnTo>
                    <a:pt x="1" y="584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0" name="Group 125"/>
            <p:cNvGrpSpPr>
              <a:grpSpLocks/>
            </p:cNvGrpSpPr>
            <p:nvPr/>
          </p:nvGrpSpPr>
          <p:grpSpPr bwMode="auto">
            <a:xfrm>
              <a:off x="663" y="3648"/>
              <a:ext cx="1021" cy="296"/>
              <a:chOff x="3353" y="4024"/>
              <a:chExt cx="1021" cy="296"/>
            </a:xfrm>
          </p:grpSpPr>
          <p:grpSp>
            <p:nvGrpSpPr>
              <p:cNvPr id="31" name="Group 126"/>
              <p:cNvGrpSpPr>
                <a:grpSpLocks/>
              </p:cNvGrpSpPr>
              <p:nvPr/>
            </p:nvGrpSpPr>
            <p:grpSpPr bwMode="auto">
              <a:xfrm rot="464866">
                <a:off x="3353" y="4024"/>
                <a:ext cx="544" cy="296"/>
                <a:chOff x="4649" y="2704"/>
                <a:chExt cx="544" cy="296"/>
              </a:xfrm>
            </p:grpSpPr>
            <p:grpSp>
              <p:nvGrpSpPr>
                <p:cNvPr id="353474" name="Group 127"/>
                <p:cNvGrpSpPr>
                  <a:grpSpLocks/>
                </p:cNvGrpSpPr>
                <p:nvPr/>
              </p:nvGrpSpPr>
              <p:grpSpPr bwMode="auto">
                <a:xfrm rot="20634609" flipH="1">
                  <a:off x="4649" y="2795"/>
                  <a:ext cx="272" cy="205"/>
                  <a:chOff x="4694" y="3475"/>
                  <a:chExt cx="363" cy="432"/>
                </a:xfrm>
              </p:grpSpPr>
              <p:grpSp>
                <p:nvGrpSpPr>
                  <p:cNvPr id="353477" name="Group 128"/>
                  <p:cNvGrpSpPr>
                    <a:grpSpLocks/>
                  </p:cNvGrpSpPr>
                  <p:nvPr/>
                </p:nvGrpSpPr>
                <p:grpSpPr bwMode="auto">
                  <a:xfrm>
                    <a:off x="4694" y="3475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09" name="Freeform 129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10" name="Freeform 130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53478" name="Group 131"/>
                  <p:cNvGrpSpPr>
                    <a:grpSpLocks/>
                  </p:cNvGrpSpPr>
                  <p:nvPr/>
                </p:nvGrpSpPr>
                <p:grpSpPr bwMode="auto">
                  <a:xfrm rot="451181">
                    <a:off x="4785" y="3521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12" name="Freeform 132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13" name="Freeform 133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53487" name="Group 134"/>
                  <p:cNvGrpSpPr>
                    <a:grpSpLocks/>
                  </p:cNvGrpSpPr>
                  <p:nvPr/>
                </p:nvGrpSpPr>
                <p:grpSpPr bwMode="auto">
                  <a:xfrm rot="1557406">
                    <a:off x="4921" y="3566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15" name="Freeform 135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16" name="Freeform 136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353488" name="Group 137"/>
                <p:cNvGrpSpPr>
                  <a:grpSpLocks/>
                </p:cNvGrpSpPr>
                <p:nvPr/>
              </p:nvGrpSpPr>
              <p:grpSpPr bwMode="auto">
                <a:xfrm rot="-519260">
                  <a:off x="4921" y="2704"/>
                  <a:ext cx="272" cy="205"/>
                  <a:chOff x="4694" y="3475"/>
                  <a:chExt cx="363" cy="432"/>
                </a:xfrm>
              </p:grpSpPr>
              <p:grpSp>
                <p:nvGrpSpPr>
                  <p:cNvPr id="353489" name="Group 138"/>
                  <p:cNvGrpSpPr>
                    <a:grpSpLocks/>
                  </p:cNvGrpSpPr>
                  <p:nvPr/>
                </p:nvGrpSpPr>
                <p:grpSpPr bwMode="auto">
                  <a:xfrm>
                    <a:off x="4694" y="3475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19" name="Freeform 139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20" name="Freeform 140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53490" name="Group 141"/>
                  <p:cNvGrpSpPr>
                    <a:grpSpLocks/>
                  </p:cNvGrpSpPr>
                  <p:nvPr/>
                </p:nvGrpSpPr>
                <p:grpSpPr bwMode="auto">
                  <a:xfrm rot="451181">
                    <a:off x="4785" y="3521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22" name="Freeform 142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23" name="Freeform 143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53491" name="Group 144"/>
                  <p:cNvGrpSpPr>
                    <a:grpSpLocks/>
                  </p:cNvGrpSpPr>
                  <p:nvPr/>
                </p:nvGrpSpPr>
                <p:grpSpPr bwMode="auto">
                  <a:xfrm rot="1557406">
                    <a:off x="4921" y="3566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25" name="Freeform 145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26" name="Freeform 146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353492" name="Group 147"/>
              <p:cNvGrpSpPr>
                <a:grpSpLocks/>
              </p:cNvGrpSpPr>
              <p:nvPr/>
            </p:nvGrpSpPr>
            <p:grpSpPr bwMode="auto">
              <a:xfrm rot="21135134" flipH="1">
                <a:off x="3830" y="4024"/>
                <a:ext cx="544" cy="296"/>
                <a:chOff x="4649" y="2704"/>
                <a:chExt cx="544" cy="296"/>
              </a:xfrm>
            </p:grpSpPr>
            <p:grpSp>
              <p:nvGrpSpPr>
                <p:cNvPr id="353493" name="Group 148"/>
                <p:cNvGrpSpPr>
                  <a:grpSpLocks/>
                </p:cNvGrpSpPr>
                <p:nvPr/>
              </p:nvGrpSpPr>
              <p:grpSpPr bwMode="auto">
                <a:xfrm rot="20634609" flipH="1">
                  <a:off x="4649" y="2795"/>
                  <a:ext cx="272" cy="205"/>
                  <a:chOff x="4694" y="3475"/>
                  <a:chExt cx="363" cy="432"/>
                </a:xfrm>
              </p:grpSpPr>
              <p:grpSp>
                <p:nvGrpSpPr>
                  <p:cNvPr id="353494" name="Group 149"/>
                  <p:cNvGrpSpPr>
                    <a:grpSpLocks/>
                  </p:cNvGrpSpPr>
                  <p:nvPr/>
                </p:nvGrpSpPr>
                <p:grpSpPr bwMode="auto">
                  <a:xfrm>
                    <a:off x="4694" y="3475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30" name="Freeform 150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31" name="Freeform 151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53495" name="Group 152"/>
                  <p:cNvGrpSpPr>
                    <a:grpSpLocks/>
                  </p:cNvGrpSpPr>
                  <p:nvPr/>
                </p:nvGrpSpPr>
                <p:grpSpPr bwMode="auto">
                  <a:xfrm rot="451181">
                    <a:off x="4785" y="3521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33" name="Freeform 153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34" name="Freeform 154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53496" name="Group 155"/>
                  <p:cNvGrpSpPr>
                    <a:grpSpLocks/>
                  </p:cNvGrpSpPr>
                  <p:nvPr/>
                </p:nvGrpSpPr>
                <p:grpSpPr bwMode="auto">
                  <a:xfrm rot="1557406">
                    <a:off x="4921" y="3566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36" name="Freeform 156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37" name="Freeform 157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353497" name="Group 158"/>
                <p:cNvGrpSpPr>
                  <a:grpSpLocks/>
                </p:cNvGrpSpPr>
                <p:nvPr/>
              </p:nvGrpSpPr>
              <p:grpSpPr bwMode="auto">
                <a:xfrm rot="-519260">
                  <a:off x="4921" y="2704"/>
                  <a:ext cx="272" cy="205"/>
                  <a:chOff x="4694" y="3475"/>
                  <a:chExt cx="363" cy="432"/>
                </a:xfrm>
              </p:grpSpPr>
              <p:grpSp>
                <p:nvGrpSpPr>
                  <p:cNvPr id="353498" name="Group 159"/>
                  <p:cNvGrpSpPr>
                    <a:grpSpLocks/>
                  </p:cNvGrpSpPr>
                  <p:nvPr/>
                </p:nvGrpSpPr>
                <p:grpSpPr bwMode="auto">
                  <a:xfrm>
                    <a:off x="4694" y="3475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40" name="Freeform 160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41" name="Freeform 161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53499" name="Group 162"/>
                  <p:cNvGrpSpPr>
                    <a:grpSpLocks/>
                  </p:cNvGrpSpPr>
                  <p:nvPr/>
                </p:nvGrpSpPr>
                <p:grpSpPr bwMode="auto">
                  <a:xfrm rot="451181">
                    <a:off x="4785" y="3521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43" name="Freeform 163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44" name="Freeform 164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53500" name="Group 165"/>
                  <p:cNvGrpSpPr>
                    <a:grpSpLocks/>
                  </p:cNvGrpSpPr>
                  <p:nvPr/>
                </p:nvGrpSpPr>
                <p:grpSpPr bwMode="auto">
                  <a:xfrm rot="1557406">
                    <a:off x="4921" y="3566"/>
                    <a:ext cx="136" cy="341"/>
                    <a:chOff x="4694" y="3475"/>
                    <a:chExt cx="136" cy="341"/>
                  </a:xfrm>
                </p:grpSpPr>
                <p:sp>
                  <p:nvSpPr>
                    <p:cNvPr id="353446" name="Freeform 166"/>
                    <p:cNvSpPr>
                      <a:spLocks/>
                    </p:cNvSpPr>
                    <p:nvPr/>
                  </p:nvSpPr>
                  <p:spPr bwMode="auto">
                    <a:xfrm>
                      <a:off x="4694" y="3475"/>
                      <a:ext cx="136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46" y="137"/>
                        </a:cxn>
                        <a:cxn ang="0">
                          <a:pos x="0" y="318"/>
                        </a:cxn>
                      </a:cxnLst>
                      <a:rect l="0" t="0" r="r" b="b"/>
                      <a:pathLst>
                        <a:path w="136" h="318">
                          <a:moveTo>
                            <a:pt x="136" y="0"/>
                          </a:moveTo>
                          <a:cubicBezTo>
                            <a:pt x="102" y="42"/>
                            <a:pt x="69" y="84"/>
                            <a:pt x="46" y="137"/>
                          </a:cubicBezTo>
                          <a:cubicBezTo>
                            <a:pt x="23" y="190"/>
                            <a:pt x="11" y="254"/>
                            <a:pt x="0" y="318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3447" name="Freeform 167"/>
                    <p:cNvSpPr>
                      <a:spLocks/>
                    </p:cNvSpPr>
                    <p:nvPr/>
                  </p:nvSpPr>
                  <p:spPr bwMode="auto">
                    <a:xfrm>
                      <a:off x="4736" y="3480"/>
                      <a:ext cx="88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0"/>
                        </a:cxn>
                        <a:cxn ang="0">
                          <a:pos x="16" y="200"/>
                        </a:cxn>
                        <a:cxn ang="0">
                          <a:pos x="0" y="336"/>
                        </a:cxn>
                      </a:cxnLst>
                      <a:rect l="0" t="0" r="r" b="b"/>
                      <a:pathLst>
                        <a:path w="88" h="336">
                          <a:moveTo>
                            <a:pt x="88" y="0"/>
                          </a:moveTo>
                          <a:cubicBezTo>
                            <a:pt x="76" y="33"/>
                            <a:pt x="31" y="144"/>
                            <a:pt x="16" y="200"/>
                          </a:cubicBezTo>
                          <a:cubicBezTo>
                            <a:pt x="1" y="256"/>
                            <a:pt x="3" y="308"/>
                            <a:pt x="0" y="336"/>
                          </a:cubicBezTo>
                        </a:path>
                      </a:pathLst>
                    </a:custGeom>
                    <a:solidFill>
                      <a:srgbClr val="66FF66"/>
                    </a:solidFill>
                    <a:ln w="28575" cap="flat" cmpd="sng">
                      <a:solidFill>
                        <a:srgbClr val="33CC3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  <p:sp>
          <p:nvSpPr>
            <p:cNvPr id="353448" name="Oval 168"/>
            <p:cNvSpPr>
              <a:spLocks noChangeArrowheads="1"/>
            </p:cNvSpPr>
            <p:nvPr/>
          </p:nvSpPr>
          <p:spPr bwMode="auto">
            <a:xfrm>
              <a:off x="1760" y="1656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49" name="Oval 169"/>
            <p:cNvSpPr>
              <a:spLocks noChangeArrowheads="1"/>
            </p:cNvSpPr>
            <p:nvPr/>
          </p:nvSpPr>
          <p:spPr bwMode="auto">
            <a:xfrm>
              <a:off x="1896" y="1416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0" name="Oval 170"/>
            <p:cNvSpPr>
              <a:spLocks noChangeArrowheads="1"/>
            </p:cNvSpPr>
            <p:nvPr/>
          </p:nvSpPr>
          <p:spPr bwMode="auto">
            <a:xfrm>
              <a:off x="2016" y="1184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1" name="Oval 171"/>
            <p:cNvSpPr>
              <a:spLocks noChangeArrowheads="1"/>
            </p:cNvSpPr>
            <p:nvPr/>
          </p:nvSpPr>
          <p:spPr bwMode="auto">
            <a:xfrm>
              <a:off x="680" y="2320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2" name="Oval 172"/>
            <p:cNvSpPr>
              <a:spLocks noChangeArrowheads="1"/>
            </p:cNvSpPr>
            <p:nvPr/>
          </p:nvSpPr>
          <p:spPr bwMode="auto">
            <a:xfrm>
              <a:off x="1008" y="2272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3" name="Oval 173"/>
            <p:cNvSpPr>
              <a:spLocks noChangeArrowheads="1"/>
            </p:cNvSpPr>
            <p:nvPr/>
          </p:nvSpPr>
          <p:spPr bwMode="auto">
            <a:xfrm>
              <a:off x="1288" y="2312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4" name="Oval 174"/>
            <p:cNvSpPr>
              <a:spLocks noChangeArrowheads="1"/>
            </p:cNvSpPr>
            <p:nvPr/>
          </p:nvSpPr>
          <p:spPr bwMode="auto">
            <a:xfrm>
              <a:off x="1616" y="2304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5" name="Oval 175"/>
            <p:cNvSpPr>
              <a:spLocks noChangeArrowheads="1"/>
            </p:cNvSpPr>
            <p:nvPr/>
          </p:nvSpPr>
          <p:spPr bwMode="auto">
            <a:xfrm>
              <a:off x="1920" y="2264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6" name="Oval 176"/>
            <p:cNvSpPr>
              <a:spLocks noChangeArrowheads="1"/>
            </p:cNvSpPr>
            <p:nvPr/>
          </p:nvSpPr>
          <p:spPr bwMode="auto">
            <a:xfrm>
              <a:off x="2336" y="2288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7" name="Oval 177"/>
            <p:cNvSpPr>
              <a:spLocks noChangeArrowheads="1"/>
            </p:cNvSpPr>
            <p:nvPr/>
          </p:nvSpPr>
          <p:spPr bwMode="auto">
            <a:xfrm>
              <a:off x="2336" y="3648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8" name="Oval 178"/>
            <p:cNvSpPr>
              <a:spLocks noChangeArrowheads="1"/>
            </p:cNvSpPr>
            <p:nvPr/>
          </p:nvSpPr>
          <p:spPr bwMode="auto">
            <a:xfrm>
              <a:off x="656" y="3656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59" name="Oval 179"/>
            <p:cNvSpPr>
              <a:spLocks noChangeArrowheads="1"/>
            </p:cNvSpPr>
            <p:nvPr/>
          </p:nvSpPr>
          <p:spPr bwMode="auto">
            <a:xfrm>
              <a:off x="2544" y="2144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60" name="Oval 180"/>
            <p:cNvSpPr>
              <a:spLocks noChangeArrowheads="1"/>
            </p:cNvSpPr>
            <p:nvPr/>
          </p:nvSpPr>
          <p:spPr bwMode="auto">
            <a:xfrm>
              <a:off x="2824" y="1832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61" name="Oval 181"/>
            <p:cNvSpPr>
              <a:spLocks noChangeArrowheads="1"/>
            </p:cNvSpPr>
            <p:nvPr/>
          </p:nvSpPr>
          <p:spPr bwMode="auto">
            <a:xfrm>
              <a:off x="1552" y="1648"/>
              <a:ext cx="56" cy="5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353463" name="Picture 183" descr="dog2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77800" y="6038850"/>
            <a:ext cx="1081088" cy="666750"/>
          </a:xfrm>
          <a:prstGeom prst="rect">
            <a:avLst/>
          </a:prstGeom>
          <a:noFill/>
        </p:spPr>
      </p:pic>
      <p:pic>
        <p:nvPicPr>
          <p:cNvPr id="353466" name="Picture 186" descr="afficher_image51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914775" y="688975"/>
            <a:ext cx="1619250" cy="1381125"/>
          </a:xfrm>
          <a:prstGeom prst="rect">
            <a:avLst/>
          </a:prstGeom>
          <a:noFill/>
        </p:spPr>
      </p:pic>
      <p:grpSp>
        <p:nvGrpSpPr>
          <p:cNvPr id="353501" name="Group 194"/>
          <p:cNvGrpSpPr>
            <a:grpSpLocks/>
          </p:cNvGrpSpPr>
          <p:nvPr/>
        </p:nvGrpSpPr>
        <p:grpSpPr bwMode="auto">
          <a:xfrm>
            <a:off x="3721100" y="671513"/>
            <a:ext cx="2057400" cy="1373187"/>
            <a:chOff x="2288" y="431"/>
            <a:chExt cx="1296" cy="865"/>
          </a:xfrm>
        </p:grpSpPr>
        <p:sp>
          <p:nvSpPr>
            <p:cNvPr id="353464" name="AutoShape 184" descr="Розовая тисненая бумага"/>
            <p:cNvSpPr>
              <a:spLocks noChangeArrowheads="1"/>
            </p:cNvSpPr>
            <p:nvPr/>
          </p:nvSpPr>
          <p:spPr bwMode="auto">
            <a:xfrm>
              <a:off x="2288" y="568"/>
              <a:ext cx="1296" cy="720"/>
            </a:xfrm>
            <a:prstGeom prst="cube">
              <a:avLst>
                <a:gd name="adj" fmla="val 25000"/>
              </a:avLst>
            </a:prstGeom>
            <a:blipFill dpi="0" rotWithShape="1">
              <a:blip r:embed="rId1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465" name="Text Box 185"/>
            <p:cNvSpPr txBox="1">
              <a:spLocks noChangeArrowheads="1"/>
            </p:cNvSpPr>
            <p:nvPr/>
          </p:nvSpPr>
          <p:spPr bwMode="auto">
            <a:xfrm rot="-611495">
              <a:off x="2343" y="801"/>
              <a:ext cx="1022" cy="365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baseline="0">
                  <a:solidFill>
                    <a:srgbClr val="8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т  о  р  т</a:t>
              </a:r>
            </a:p>
          </p:txBody>
        </p:sp>
        <p:sp>
          <p:nvSpPr>
            <p:cNvPr id="353467" name="Freeform 187"/>
            <p:cNvSpPr>
              <a:spLocks/>
            </p:cNvSpPr>
            <p:nvPr/>
          </p:nvSpPr>
          <p:spPr bwMode="auto">
            <a:xfrm>
              <a:off x="2776" y="744"/>
              <a:ext cx="136" cy="552"/>
            </a:xfrm>
            <a:custGeom>
              <a:avLst/>
              <a:gdLst/>
              <a:ahLst/>
              <a:cxnLst>
                <a:cxn ang="0">
                  <a:pos x="0" y="536"/>
                </a:cxn>
                <a:cxn ang="0">
                  <a:pos x="56" y="16"/>
                </a:cxn>
                <a:cxn ang="0">
                  <a:pos x="136" y="0"/>
                </a:cxn>
                <a:cxn ang="0">
                  <a:pos x="64" y="552"/>
                </a:cxn>
                <a:cxn ang="0">
                  <a:pos x="0" y="536"/>
                </a:cxn>
              </a:cxnLst>
              <a:rect l="0" t="0" r="r" b="b"/>
              <a:pathLst>
                <a:path w="136" h="552">
                  <a:moveTo>
                    <a:pt x="0" y="536"/>
                  </a:moveTo>
                  <a:lnTo>
                    <a:pt x="56" y="16"/>
                  </a:lnTo>
                  <a:lnTo>
                    <a:pt x="136" y="0"/>
                  </a:lnTo>
                  <a:lnTo>
                    <a:pt x="64" y="552"/>
                  </a:lnTo>
                  <a:lnTo>
                    <a:pt x="0" y="536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68" name="Freeform 188"/>
            <p:cNvSpPr>
              <a:spLocks/>
            </p:cNvSpPr>
            <p:nvPr/>
          </p:nvSpPr>
          <p:spPr bwMode="auto">
            <a:xfrm>
              <a:off x="3456" y="648"/>
              <a:ext cx="72" cy="544"/>
            </a:xfrm>
            <a:custGeom>
              <a:avLst/>
              <a:gdLst/>
              <a:ahLst/>
              <a:cxnLst>
                <a:cxn ang="0">
                  <a:pos x="72" y="520"/>
                </a:cxn>
                <a:cxn ang="0">
                  <a:pos x="32" y="0"/>
                </a:cxn>
                <a:cxn ang="0">
                  <a:pos x="0" y="48"/>
                </a:cxn>
                <a:cxn ang="0">
                  <a:pos x="40" y="544"/>
                </a:cxn>
                <a:cxn ang="0">
                  <a:pos x="72" y="520"/>
                </a:cxn>
              </a:cxnLst>
              <a:rect l="0" t="0" r="r" b="b"/>
              <a:pathLst>
                <a:path w="72" h="544">
                  <a:moveTo>
                    <a:pt x="72" y="520"/>
                  </a:moveTo>
                  <a:lnTo>
                    <a:pt x="32" y="0"/>
                  </a:lnTo>
                  <a:lnTo>
                    <a:pt x="0" y="48"/>
                  </a:lnTo>
                  <a:lnTo>
                    <a:pt x="40" y="544"/>
                  </a:lnTo>
                  <a:lnTo>
                    <a:pt x="72" y="520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69" name="Freeform 189"/>
            <p:cNvSpPr>
              <a:spLocks/>
            </p:cNvSpPr>
            <p:nvPr/>
          </p:nvSpPr>
          <p:spPr bwMode="auto">
            <a:xfrm>
              <a:off x="2360" y="632"/>
              <a:ext cx="1104" cy="136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104" y="32"/>
                </a:cxn>
                <a:cxn ang="0">
                  <a:pos x="1088" y="56"/>
                </a:cxn>
                <a:cxn ang="0">
                  <a:pos x="568" y="64"/>
                </a:cxn>
                <a:cxn ang="0">
                  <a:pos x="536" y="136"/>
                </a:cxn>
                <a:cxn ang="0">
                  <a:pos x="480" y="128"/>
                </a:cxn>
                <a:cxn ang="0">
                  <a:pos x="504" y="64"/>
                </a:cxn>
                <a:cxn ang="0">
                  <a:pos x="0" y="56"/>
                </a:cxn>
                <a:cxn ang="0">
                  <a:pos x="56" y="0"/>
                </a:cxn>
              </a:cxnLst>
              <a:rect l="0" t="0" r="r" b="b"/>
              <a:pathLst>
                <a:path w="1104" h="136">
                  <a:moveTo>
                    <a:pt x="56" y="0"/>
                  </a:moveTo>
                  <a:lnTo>
                    <a:pt x="1104" y="32"/>
                  </a:lnTo>
                  <a:lnTo>
                    <a:pt x="1088" y="56"/>
                  </a:lnTo>
                  <a:lnTo>
                    <a:pt x="568" y="64"/>
                  </a:lnTo>
                  <a:lnTo>
                    <a:pt x="536" y="136"/>
                  </a:lnTo>
                  <a:lnTo>
                    <a:pt x="480" y="128"/>
                  </a:lnTo>
                  <a:lnTo>
                    <a:pt x="504" y="64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70" name="Freeform 190"/>
            <p:cNvSpPr>
              <a:spLocks/>
            </p:cNvSpPr>
            <p:nvPr/>
          </p:nvSpPr>
          <p:spPr bwMode="auto">
            <a:xfrm>
              <a:off x="2745" y="431"/>
              <a:ext cx="192" cy="286"/>
            </a:xfrm>
            <a:custGeom>
              <a:avLst/>
              <a:gdLst/>
              <a:ahLst/>
              <a:cxnLst>
                <a:cxn ang="0">
                  <a:pos x="247" y="481"/>
                </a:cxn>
                <a:cxn ang="0">
                  <a:pos x="47" y="329"/>
                </a:cxn>
                <a:cxn ang="0">
                  <a:pos x="7" y="97"/>
                </a:cxn>
                <a:cxn ang="0">
                  <a:pos x="87" y="9"/>
                </a:cxn>
                <a:cxn ang="0">
                  <a:pos x="167" y="41"/>
                </a:cxn>
                <a:cxn ang="0">
                  <a:pos x="191" y="177"/>
                </a:cxn>
                <a:cxn ang="0">
                  <a:pos x="279" y="409"/>
                </a:cxn>
                <a:cxn ang="0">
                  <a:pos x="247" y="481"/>
                </a:cxn>
              </a:cxnLst>
              <a:rect l="0" t="0" r="r" b="b"/>
              <a:pathLst>
                <a:path w="288" h="494">
                  <a:moveTo>
                    <a:pt x="247" y="481"/>
                  </a:moveTo>
                  <a:cubicBezTo>
                    <a:pt x="208" y="468"/>
                    <a:pt x="87" y="393"/>
                    <a:pt x="47" y="329"/>
                  </a:cubicBezTo>
                  <a:cubicBezTo>
                    <a:pt x="7" y="265"/>
                    <a:pt x="0" y="150"/>
                    <a:pt x="7" y="97"/>
                  </a:cubicBezTo>
                  <a:cubicBezTo>
                    <a:pt x="14" y="44"/>
                    <a:pt x="60" y="18"/>
                    <a:pt x="87" y="9"/>
                  </a:cubicBezTo>
                  <a:cubicBezTo>
                    <a:pt x="114" y="0"/>
                    <a:pt x="150" y="13"/>
                    <a:pt x="167" y="41"/>
                  </a:cubicBezTo>
                  <a:cubicBezTo>
                    <a:pt x="184" y="69"/>
                    <a:pt x="172" y="116"/>
                    <a:pt x="191" y="177"/>
                  </a:cubicBezTo>
                  <a:cubicBezTo>
                    <a:pt x="210" y="238"/>
                    <a:pt x="270" y="358"/>
                    <a:pt x="279" y="409"/>
                  </a:cubicBezTo>
                  <a:cubicBezTo>
                    <a:pt x="288" y="460"/>
                    <a:pt x="286" y="494"/>
                    <a:pt x="247" y="481"/>
                  </a:cubicBezTo>
                  <a:close/>
                </a:path>
              </a:pathLst>
            </a:custGeom>
            <a:noFill/>
            <a:ln w="762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71" name="Freeform 191"/>
            <p:cNvSpPr>
              <a:spLocks/>
            </p:cNvSpPr>
            <p:nvPr/>
          </p:nvSpPr>
          <p:spPr bwMode="auto">
            <a:xfrm rot="4280698">
              <a:off x="2923" y="410"/>
              <a:ext cx="164" cy="295"/>
            </a:xfrm>
            <a:custGeom>
              <a:avLst/>
              <a:gdLst/>
              <a:ahLst/>
              <a:cxnLst>
                <a:cxn ang="0">
                  <a:pos x="247" y="481"/>
                </a:cxn>
                <a:cxn ang="0">
                  <a:pos x="47" y="329"/>
                </a:cxn>
                <a:cxn ang="0">
                  <a:pos x="7" y="97"/>
                </a:cxn>
                <a:cxn ang="0">
                  <a:pos x="87" y="9"/>
                </a:cxn>
                <a:cxn ang="0">
                  <a:pos x="167" y="41"/>
                </a:cxn>
                <a:cxn ang="0">
                  <a:pos x="191" y="177"/>
                </a:cxn>
                <a:cxn ang="0">
                  <a:pos x="279" y="409"/>
                </a:cxn>
                <a:cxn ang="0">
                  <a:pos x="247" y="481"/>
                </a:cxn>
              </a:cxnLst>
              <a:rect l="0" t="0" r="r" b="b"/>
              <a:pathLst>
                <a:path w="288" h="494">
                  <a:moveTo>
                    <a:pt x="247" y="481"/>
                  </a:moveTo>
                  <a:cubicBezTo>
                    <a:pt x="208" y="468"/>
                    <a:pt x="87" y="393"/>
                    <a:pt x="47" y="329"/>
                  </a:cubicBezTo>
                  <a:cubicBezTo>
                    <a:pt x="7" y="265"/>
                    <a:pt x="0" y="150"/>
                    <a:pt x="7" y="97"/>
                  </a:cubicBezTo>
                  <a:cubicBezTo>
                    <a:pt x="14" y="44"/>
                    <a:pt x="60" y="18"/>
                    <a:pt x="87" y="9"/>
                  </a:cubicBezTo>
                  <a:cubicBezTo>
                    <a:pt x="114" y="0"/>
                    <a:pt x="150" y="13"/>
                    <a:pt x="167" y="41"/>
                  </a:cubicBezTo>
                  <a:cubicBezTo>
                    <a:pt x="184" y="69"/>
                    <a:pt x="172" y="116"/>
                    <a:pt x="191" y="177"/>
                  </a:cubicBezTo>
                  <a:cubicBezTo>
                    <a:pt x="210" y="238"/>
                    <a:pt x="270" y="358"/>
                    <a:pt x="279" y="409"/>
                  </a:cubicBezTo>
                  <a:cubicBezTo>
                    <a:pt x="288" y="460"/>
                    <a:pt x="286" y="494"/>
                    <a:pt x="247" y="481"/>
                  </a:cubicBezTo>
                  <a:close/>
                </a:path>
              </a:pathLst>
            </a:custGeom>
            <a:noFill/>
            <a:ln w="762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72" name="Freeform 192"/>
            <p:cNvSpPr>
              <a:spLocks/>
            </p:cNvSpPr>
            <p:nvPr/>
          </p:nvSpPr>
          <p:spPr bwMode="auto">
            <a:xfrm>
              <a:off x="2679" y="672"/>
              <a:ext cx="193" cy="304"/>
            </a:xfrm>
            <a:custGeom>
              <a:avLst/>
              <a:gdLst/>
              <a:ahLst/>
              <a:cxnLst>
                <a:cxn ang="0">
                  <a:pos x="193" y="0"/>
                </a:cxn>
                <a:cxn ang="0">
                  <a:pos x="73" y="72"/>
                </a:cxn>
                <a:cxn ang="0">
                  <a:pos x="1" y="160"/>
                </a:cxn>
                <a:cxn ang="0">
                  <a:pos x="65" y="224"/>
                </a:cxn>
                <a:cxn ang="0">
                  <a:pos x="97" y="304"/>
                </a:cxn>
              </a:cxnLst>
              <a:rect l="0" t="0" r="r" b="b"/>
              <a:pathLst>
                <a:path w="193" h="304">
                  <a:moveTo>
                    <a:pt x="193" y="0"/>
                  </a:moveTo>
                  <a:cubicBezTo>
                    <a:pt x="149" y="22"/>
                    <a:pt x="105" y="45"/>
                    <a:pt x="73" y="72"/>
                  </a:cubicBezTo>
                  <a:cubicBezTo>
                    <a:pt x="41" y="99"/>
                    <a:pt x="2" y="135"/>
                    <a:pt x="1" y="160"/>
                  </a:cubicBezTo>
                  <a:cubicBezTo>
                    <a:pt x="0" y="185"/>
                    <a:pt x="49" y="200"/>
                    <a:pt x="65" y="224"/>
                  </a:cubicBezTo>
                  <a:cubicBezTo>
                    <a:pt x="81" y="248"/>
                    <a:pt x="94" y="291"/>
                    <a:pt x="97" y="304"/>
                  </a:cubicBez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73" name="Freeform 193"/>
            <p:cNvSpPr>
              <a:spLocks/>
            </p:cNvSpPr>
            <p:nvPr/>
          </p:nvSpPr>
          <p:spPr bwMode="auto">
            <a:xfrm flipH="1">
              <a:off x="2991" y="672"/>
              <a:ext cx="81" cy="240"/>
            </a:xfrm>
            <a:custGeom>
              <a:avLst/>
              <a:gdLst/>
              <a:ahLst/>
              <a:cxnLst>
                <a:cxn ang="0">
                  <a:pos x="193" y="0"/>
                </a:cxn>
                <a:cxn ang="0">
                  <a:pos x="73" y="72"/>
                </a:cxn>
                <a:cxn ang="0">
                  <a:pos x="1" y="160"/>
                </a:cxn>
                <a:cxn ang="0">
                  <a:pos x="65" y="224"/>
                </a:cxn>
                <a:cxn ang="0">
                  <a:pos x="97" y="304"/>
                </a:cxn>
              </a:cxnLst>
              <a:rect l="0" t="0" r="r" b="b"/>
              <a:pathLst>
                <a:path w="193" h="304">
                  <a:moveTo>
                    <a:pt x="193" y="0"/>
                  </a:moveTo>
                  <a:cubicBezTo>
                    <a:pt x="149" y="22"/>
                    <a:pt x="105" y="45"/>
                    <a:pt x="73" y="72"/>
                  </a:cubicBezTo>
                  <a:cubicBezTo>
                    <a:pt x="41" y="99"/>
                    <a:pt x="2" y="135"/>
                    <a:pt x="1" y="160"/>
                  </a:cubicBezTo>
                  <a:cubicBezTo>
                    <a:pt x="0" y="185"/>
                    <a:pt x="49" y="200"/>
                    <a:pt x="65" y="224"/>
                  </a:cubicBezTo>
                  <a:cubicBezTo>
                    <a:pt x="81" y="248"/>
                    <a:pt x="94" y="291"/>
                    <a:pt x="97" y="304"/>
                  </a:cubicBez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53475" name="Picture 195" descr="AO1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60600" y="5180013"/>
            <a:ext cx="3005138" cy="1416050"/>
          </a:xfrm>
          <a:prstGeom prst="rect">
            <a:avLst/>
          </a:prstGeom>
          <a:noFill/>
        </p:spPr>
      </p:pic>
      <p:pic>
        <p:nvPicPr>
          <p:cNvPr id="353476" name="Picture 196" descr="A2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235325" y="3468688"/>
            <a:ext cx="1169988" cy="1579562"/>
          </a:xfrm>
          <a:prstGeom prst="rect">
            <a:avLst/>
          </a:prstGeom>
          <a:noFill/>
        </p:spPr>
      </p:pic>
      <p:grpSp>
        <p:nvGrpSpPr>
          <p:cNvPr id="353502" name="Group 198"/>
          <p:cNvGrpSpPr>
            <a:grpSpLocks/>
          </p:cNvGrpSpPr>
          <p:nvPr/>
        </p:nvGrpSpPr>
        <p:grpSpPr bwMode="auto">
          <a:xfrm>
            <a:off x="25400" y="76200"/>
            <a:ext cx="9067800" cy="6705600"/>
            <a:chOff x="168" y="176"/>
            <a:chExt cx="5408" cy="3928"/>
          </a:xfrm>
        </p:grpSpPr>
        <p:sp>
          <p:nvSpPr>
            <p:cNvPr id="353479" name="Freeform 199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64" y="0"/>
                </a:cxn>
              </a:cxnLst>
              <a:rect l="0" t="0" r="r" b="b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80" name="Freeform 200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48" y="0"/>
                </a:cxn>
              </a:cxnLst>
              <a:rect l="0" t="0" r="r" b="b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81" name="Freeform 201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376"/>
                </a:cxn>
              </a:cxnLst>
              <a:rect l="0" t="0" r="r" b="b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82" name="Freeform 202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3376"/>
                </a:cxn>
              </a:cxnLst>
              <a:rect l="0" t="0" r="r" b="b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83" name="Freeform 203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8" y="80"/>
                </a:cxn>
                <a:cxn ang="0">
                  <a:pos x="272" y="288"/>
                </a:cxn>
              </a:cxnLst>
              <a:rect l="0" t="0" r="r" b="b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84" name="Freeform 204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8" y="80"/>
                </a:cxn>
                <a:cxn ang="0">
                  <a:pos x="272" y="288"/>
                </a:cxn>
              </a:cxnLst>
              <a:rect l="0" t="0" r="r" b="b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85" name="Freeform 205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8" y="80"/>
                </a:cxn>
                <a:cxn ang="0">
                  <a:pos x="272" y="288"/>
                </a:cxn>
              </a:cxnLst>
              <a:rect l="0" t="0" r="r" b="b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3486" name="Freeform 206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8" y="80"/>
                </a:cxn>
                <a:cxn ang="0">
                  <a:pos x="272" y="288"/>
                </a:cxn>
              </a:cxnLst>
              <a:rect l="0" t="0" r="r" b="b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3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8435975" cy="1371600"/>
          </a:xfrm>
        </p:spPr>
        <p:txBody>
          <a:bodyPr/>
          <a:lstStyle/>
          <a:p>
            <a:r>
              <a:rPr lang="ru-RU" sz="3100" i="1">
                <a:solidFill>
                  <a:schemeClr val="tx1"/>
                </a:solidFill>
                <a:latin typeface="Times New Roman" pitchFamily="18" charset="0"/>
              </a:rPr>
              <a:t>Поверхность прямоугольного параллелепипеда состоит из </a:t>
            </a:r>
            <a:r>
              <a:rPr lang="ru-RU" sz="3100" i="1">
                <a:solidFill>
                  <a:srgbClr val="FF3300"/>
                </a:solidFill>
                <a:latin typeface="Times New Roman" pitchFamily="18" charset="0"/>
              </a:rPr>
              <a:t>прямоугольников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2143125" y="2071688"/>
            <a:ext cx="1800225" cy="1366837"/>
          </a:xfrm>
          <a:prstGeom prst="rect">
            <a:avLst/>
          </a:prstGeom>
          <a:solidFill>
            <a:srgbClr val="0066FF"/>
          </a:solidFill>
          <a:ln w="9525">
            <a:miter lim="800000"/>
            <a:headEnd/>
            <a:tailEnd/>
          </a:ln>
          <a:scene3d>
            <a:camera prst="legacyObliqueTopRight">
              <a:rot lat="19499996" lon="21299996" rev="0"/>
            </a:camera>
            <a:lightRig rig="legacyFlat3" dir="b"/>
          </a:scene3d>
          <a:sp3d extrusionH="1801800" prstMaterial="legacyMatte">
            <a:bevelT w="13500" h="13500" prst="angle"/>
            <a:bevelB w="13500" h="13500" prst="angle"/>
            <a:extrusionClr>
              <a:srgbClr val="0066FF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5364163" y="5013325"/>
            <a:ext cx="1727200" cy="1296988"/>
          </a:xfrm>
          <a:prstGeom prst="rect">
            <a:avLst/>
          </a:prstGeom>
          <a:solidFill>
            <a:srgbClr val="0066FF"/>
          </a:solidFill>
          <a:ln w="9525">
            <a:miter lim="800000"/>
            <a:headEnd/>
            <a:tailEnd/>
          </a:ln>
          <a:scene3d>
            <a:camera prst="legacyObliqueTopRight">
              <a:rot lat="21299996" lon="21299996" rev="0"/>
            </a:camera>
            <a:lightRig rig="legacyFlat3" dir="b"/>
          </a:scene3d>
          <a:sp3d extrusionH="1801800" prstMaterial="legacyMatte">
            <a:bevelT w="13500" h="13500" prst="angle"/>
            <a:bevelB w="13500" h="13500" prst="angle"/>
            <a:extrusionClr>
              <a:srgbClr val="0066FF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1331913" y="4868863"/>
            <a:ext cx="1800225" cy="1295400"/>
          </a:xfrm>
          <a:prstGeom prst="rect">
            <a:avLst/>
          </a:prstGeom>
          <a:solidFill>
            <a:srgbClr val="660033"/>
          </a:solidFill>
          <a:ln w="9525">
            <a:miter lim="800000"/>
            <a:headEnd/>
            <a:tailEnd/>
          </a:ln>
          <a:scene3d>
            <a:camera prst="legacyPerspectiveFront">
              <a:rot lat="1799998" lon="20099996" rev="0"/>
            </a:camera>
            <a:lightRig rig="legacyFlat4" dir="t"/>
          </a:scene3d>
          <a:sp3d extrusionH="1801800" prstMaterial="legacyMatte">
            <a:bevelT w="13500" h="13500" prst="angle"/>
            <a:bevelB w="13500" h="13500" prst="angle"/>
            <a:extrusionClr>
              <a:srgbClr val="66FF66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6011863" y="2205038"/>
            <a:ext cx="1944687" cy="1511300"/>
          </a:xfrm>
          <a:prstGeom prst="rect">
            <a:avLst/>
          </a:prstGeom>
          <a:solidFill>
            <a:srgbClr val="66FF66"/>
          </a:solidFill>
          <a:ln w="9525">
            <a:miter lim="800000"/>
            <a:headEnd/>
            <a:tailEnd/>
          </a:ln>
          <a:scene3d>
            <a:camera prst="legacyPerspectiveFront">
              <a:rot lat="18600000" lon="183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66FF66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 animBg="1"/>
      <p:bldP spid="13318" grpId="0" animBg="1"/>
      <p:bldP spid="13319" grpId="0" animBg="1"/>
      <p:bldP spid="133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AutoShape 2"/>
          <p:cNvSpPr>
            <a:spLocks noChangeArrowheads="1"/>
          </p:cNvSpPr>
          <p:nvPr/>
        </p:nvSpPr>
        <p:spPr bwMode="auto">
          <a:xfrm>
            <a:off x="1071563" y="2000250"/>
            <a:ext cx="3357562" cy="33337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rgbClr val="B82E4F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 w="28575">
            <a:solidFill>
              <a:srgbClr val="8449F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2054" name="Text Box 3"/>
          <p:cNvSpPr txBox="1">
            <a:spLocks noChangeArrowheads="1"/>
          </p:cNvSpPr>
          <p:nvPr/>
        </p:nvSpPr>
        <p:spPr bwMode="auto">
          <a:xfrm>
            <a:off x="1447800" y="228600"/>
            <a:ext cx="5867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 b="1" dirty="0">
                <a:solidFill>
                  <a:srgbClr val="FF572F"/>
                </a:solidFill>
                <a:latin typeface="Times New Roman" pitchFamily="18" charset="0"/>
                <a:cs typeface="Times New Roman" pitchFamily="18" charset="0"/>
              </a:rPr>
              <a:t>Куб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785813"/>
            <a:ext cx="81565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Куб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это прямоугольный параллелепипед, у которого все ребра равны.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000500" y="4714875"/>
          <a:ext cx="500063" cy="444500"/>
        </p:xfrm>
        <a:graphic>
          <a:graphicData uri="http://schemas.openxmlformats.org/presentationml/2006/ole">
            <p:oleObj spid="_x0000_s2056" name="Формула" r:id="rId3" imgW="126835" imgH="139518" progId="Equation.3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571875" y="3571875"/>
          <a:ext cx="500063" cy="444500"/>
        </p:xfrm>
        <a:graphic>
          <a:graphicData uri="http://schemas.openxmlformats.org/presentationml/2006/ole">
            <p:oleObj spid="_x0000_s2057" name="Формула" r:id="rId4" imgW="126835" imgH="139518" progId="Equation.3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2214563" y="5286375"/>
          <a:ext cx="500062" cy="444500"/>
        </p:xfrm>
        <a:graphic>
          <a:graphicData uri="http://schemas.openxmlformats.org/presentationml/2006/ole">
            <p:oleObj spid="_x0000_s2058" name="Формула" r:id="rId5" imgW="126835" imgH="139518" progId="Equation.3">
              <p:embed/>
            </p:oleObj>
          </a:graphicData>
        </a:graphic>
      </p:graphicFrame>
      <p:sp>
        <p:nvSpPr>
          <p:cNvPr id="2056" name="Прямоугольник 9"/>
          <p:cNvSpPr>
            <a:spLocks noChangeArrowheads="1"/>
          </p:cNvSpPr>
          <p:nvPr/>
        </p:nvSpPr>
        <p:spPr bwMode="auto">
          <a:xfrm>
            <a:off x="6072188" y="1785938"/>
            <a:ext cx="17251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Вершин </a:t>
            </a:r>
            <a:r>
              <a:rPr lang="ru-RU" sz="2400" b="1" dirty="0">
                <a:latin typeface="Franklin Gothic Book" pitchFamily="34" charset="0"/>
              </a:rPr>
              <a:t>- </a:t>
            </a:r>
            <a:r>
              <a:rPr lang="ru-RU" sz="2400" b="1" dirty="0">
                <a:solidFill>
                  <a:srgbClr val="FF572F"/>
                </a:solidFill>
                <a:latin typeface="Franklin Gothic Book" pitchFamily="34" charset="0"/>
              </a:rPr>
              <a:t>8</a:t>
            </a:r>
          </a:p>
        </p:txBody>
      </p:sp>
      <p:sp>
        <p:nvSpPr>
          <p:cNvPr id="2057" name="Text Box 23"/>
          <p:cNvSpPr txBox="1">
            <a:spLocks noChangeArrowheads="1"/>
          </p:cNvSpPr>
          <p:nvPr/>
        </p:nvSpPr>
        <p:spPr bwMode="auto">
          <a:xfrm>
            <a:off x="6000750" y="2500313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Ребер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>
                <a:solidFill>
                  <a:srgbClr val="FF572F"/>
                </a:solidFill>
                <a:latin typeface="Franklin Gothic Book" pitchFamily="34" charset="0"/>
              </a:rPr>
              <a:t>12</a:t>
            </a:r>
          </a:p>
        </p:txBody>
      </p:sp>
      <p:sp>
        <p:nvSpPr>
          <p:cNvPr id="2058" name="Text Box 24"/>
          <p:cNvSpPr txBox="1">
            <a:spLocks noChangeArrowheads="1"/>
          </p:cNvSpPr>
          <p:nvPr/>
        </p:nvSpPr>
        <p:spPr bwMode="auto">
          <a:xfrm>
            <a:off x="5786438" y="321468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Граней</a:t>
            </a:r>
            <a:r>
              <a:rPr lang="ru-RU" sz="2400" b="1" dirty="0">
                <a:latin typeface="Franklin Gothic Book" pitchFamily="34" charset="0"/>
              </a:rPr>
              <a:t> - </a:t>
            </a:r>
            <a:r>
              <a:rPr lang="ru-RU" sz="2400" b="1" dirty="0">
                <a:solidFill>
                  <a:srgbClr val="FF572F"/>
                </a:solidFill>
                <a:latin typeface="Franklin Gothic Book" pitchFamily="34" charset="0"/>
              </a:rPr>
              <a:t>6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1071563" y="4500563"/>
            <a:ext cx="857250" cy="785812"/>
          </a:xfrm>
          <a:prstGeom prst="line">
            <a:avLst/>
          </a:prstGeom>
          <a:ln>
            <a:solidFill>
              <a:srgbClr val="7030A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928813" y="4500563"/>
            <a:ext cx="2500312" cy="1587"/>
          </a:xfrm>
          <a:prstGeom prst="line">
            <a:avLst/>
          </a:prstGeom>
          <a:ln>
            <a:solidFill>
              <a:srgbClr val="7030A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643732" y="3285331"/>
            <a:ext cx="2571750" cy="1587"/>
          </a:xfrm>
          <a:prstGeom prst="line">
            <a:avLst/>
          </a:prstGeom>
          <a:ln>
            <a:solidFill>
              <a:srgbClr val="7030A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54" grpId="0"/>
      <p:bldP spid="4" grpId="0"/>
      <p:bldP spid="2056" grpId="0"/>
      <p:bldP spid="2057" grpId="0"/>
      <p:bldP spid="205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13" name="Text Box 17"/>
          <p:cNvSpPr txBox="1">
            <a:spLocks noChangeArrowheads="1"/>
          </p:cNvSpPr>
          <p:nvPr/>
        </p:nvSpPr>
        <p:spPr bwMode="auto">
          <a:xfrm>
            <a:off x="714349" y="0"/>
            <a:ext cx="771530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Вычислить общую длину всех рёбер и площадь поверхности прямоугольного параллелепипеда, если его измерения 10см, 5см, 4см.</a:t>
            </a:r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684213" y="1989138"/>
            <a:ext cx="2133600" cy="1787525"/>
            <a:chOff x="1104" y="1200"/>
            <a:chExt cx="2928" cy="2544"/>
          </a:xfrm>
        </p:grpSpPr>
        <p:sp>
          <p:nvSpPr>
            <p:cNvPr id="11297" name="AutoShape 41"/>
            <p:cNvSpPr>
              <a:spLocks noChangeArrowheads="1"/>
            </p:cNvSpPr>
            <p:nvPr/>
          </p:nvSpPr>
          <p:spPr bwMode="auto">
            <a:xfrm>
              <a:off x="1104" y="1200"/>
              <a:ext cx="2928" cy="2544"/>
            </a:xfrm>
            <a:prstGeom prst="cube">
              <a:avLst>
                <a:gd name="adj" fmla="val 25000"/>
              </a:avLst>
            </a:prstGeom>
            <a:noFill/>
            <a:ln w="38100">
              <a:solidFill>
                <a:srgbClr val="0000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8" name="Freeform 42"/>
            <p:cNvSpPr>
              <a:spLocks/>
            </p:cNvSpPr>
            <p:nvPr/>
          </p:nvSpPr>
          <p:spPr bwMode="auto">
            <a:xfrm>
              <a:off x="1736" y="1208"/>
              <a:ext cx="1" cy="368"/>
            </a:xfrm>
            <a:custGeom>
              <a:avLst/>
              <a:gdLst>
                <a:gd name="T0" fmla="*/ 0 w 1"/>
                <a:gd name="T1" fmla="*/ 0 h 368"/>
                <a:gd name="T2" fmla="*/ 0 w 1"/>
                <a:gd name="T3" fmla="*/ 368 h 368"/>
                <a:gd name="T4" fmla="*/ 0 60000 65536"/>
                <a:gd name="T5" fmla="*/ 0 60000 65536"/>
                <a:gd name="T6" fmla="*/ 0 w 1"/>
                <a:gd name="T7" fmla="*/ 0 h 368"/>
                <a:gd name="T8" fmla="*/ 1 w 1"/>
                <a:gd name="T9" fmla="*/ 368 h 3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68">
                  <a:moveTo>
                    <a:pt x="0" y="0"/>
                  </a:moveTo>
                  <a:lnTo>
                    <a:pt x="0" y="368"/>
                  </a:lnTo>
                </a:path>
              </a:pathLst>
            </a:custGeom>
            <a:noFill/>
            <a:ln w="38100" cmpd="sng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9" name="Line 43"/>
            <p:cNvSpPr>
              <a:spLocks noChangeShapeType="1"/>
            </p:cNvSpPr>
            <p:nvPr/>
          </p:nvSpPr>
          <p:spPr bwMode="auto">
            <a:xfrm>
              <a:off x="1728" y="1728"/>
              <a:ext cx="0" cy="38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0" name="Line 44"/>
            <p:cNvSpPr>
              <a:spLocks noChangeShapeType="1"/>
            </p:cNvSpPr>
            <p:nvPr/>
          </p:nvSpPr>
          <p:spPr bwMode="auto">
            <a:xfrm>
              <a:off x="1728" y="2304"/>
              <a:ext cx="0" cy="38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1" name="Line 45"/>
            <p:cNvSpPr>
              <a:spLocks noChangeShapeType="1"/>
            </p:cNvSpPr>
            <p:nvPr/>
          </p:nvSpPr>
          <p:spPr bwMode="auto">
            <a:xfrm flipH="1">
              <a:off x="3696" y="3120"/>
              <a:ext cx="33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2" name="Line 46"/>
            <p:cNvSpPr>
              <a:spLocks noChangeShapeType="1"/>
            </p:cNvSpPr>
            <p:nvPr/>
          </p:nvSpPr>
          <p:spPr bwMode="auto">
            <a:xfrm flipH="1">
              <a:off x="2928" y="3120"/>
              <a:ext cx="432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3" name="Line 47"/>
            <p:cNvSpPr>
              <a:spLocks noChangeShapeType="1"/>
            </p:cNvSpPr>
            <p:nvPr/>
          </p:nvSpPr>
          <p:spPr bwMode="auto">
            <a:xfrm flipH="1">
              <a:off x="2064" y="3120"/>
              <a:ext cx="62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4" name="Line 48"/>
            <p:cNvSpPr>
              <a:spLocks noChangeShapeType="1"/>
            </p:cNvSpPr>
            <p:nvPr/>
          </p:nvSpPr>
          <p:spPr bwMode="auto">
            <a:xfrm flipH="1">
              <a:off x="1728" y="3120"/>
              <a:ext cx="14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5" name="Freeform 49"/>
            <p:cNvSpPr>
              <a:spLocks/>
            </p:cNvSpPr>
            <p:nvPr/>
          </p:nvSpPr>
          <p:spPr bwMode="auto">
            <a:xfrm>
              <a:off x="1728" y="2832"/>
              <a:ext cx="1" cy="292"/>
            </a:xfrm>
            <a:custGeom>
              <a:avLst/>
              <a:gdLst>
                <a:gd name="T0" fmla="*/ 0 w 1"/>
                <a:gd name="T1" fmla="*/ 0 h 292"/>
                <a:gd name="T2" fmla="*/ 0 w 1"/>
                <a:gd name="T3" fmla="*/ 292 h 292"/>
                <a:gd name="T4" fmla="*/ 0 60000 65536"/>
                <a:gd name="T5" fmla="*/ 0 60000 65536"/>
                <a:gd name="T6" fmla="*/ 0 w 1"/>
                <a:gd name="T7" fmla="*/ 0 h 292"/>
                <a:gd name="T8" fmla="*/ 1 w 1"/>
                <a:gd name="T9" fmla="*/ 292 h 2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292">
                  <a:moveTo>
                    <a:pt x="0" y="0"/>
                  </a:moveTo>
                  <a:lnTo>
                    <a:pt x="0" y="292"/>
                  </a:lnTo>
                </a:path>
              </a:pathLst>
            </a:custGeom>
            <a:noFill/>
            <a:ln w="38100" cmpd="sng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6" name="Line 50"/>
            <p:cNvSpPr>
              <a:spLocks noChangeShapeType="1"/>
            </p:cNvSpPr>
            <p:nvPr/>
          </p:nvSpPr>
          <p:spPr bwMode="auto">
            <a:xfrm flipH="1">
              <a:off x="1440" y="3120"/>
              <a:ext cx="288" cy="288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7" name="Line 51"/>
            <p:cNvSpPr>
              <a:spLocks noChangeShapeType="1"/>
            </p:cNvSpPr>
            <p:nvPr/>
          </p:nvSpPr>
          <p:spPr bwMode="auto">
            <a:xfrm flipV="1">
              <a:off x="1104" y="3504"/>
              <a:ext cx="240" cy="24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61"/>
          <p:cNvGrpSpPr>
            <a:grpSpLocks/>
          </p:cNvGrpSpPr>
          <p:nvPr/>
        </p:nvGrpSpPr>
        <p:grpSpPr bwMode="auto">
          <a:xfrm>
            <a:off x="228600" y="1458913"/>
            <a:ext cx="2895600" cy="2779712"/>
            <a:chOff x="384" y="-58"/>
            <a:chExt cx="1961" cy="1638"/>
          </a:xfrm>
        </p:grpSpPr>
        <p:sp>
          <p:nvSpPr>
            <p:cNvPr id="11289" name="Text Box 53"/>
            <p:cNvSpPr txBox="1">
              <a:spLocks noChangeArrowheads="1"/>
            </p:cNvSpPr>
            <p:nvPr/>
          </p:nvSpPr>
          <p:spPr bwMode="auto">
            <a:xfrm>
              <a:off x="816" y="-58"/>
              <a:ext cx="365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3200" b="1" i="1"/>
                <a:t>A</a:t>
              </a:r>
            </a:p>
          </p:txBody>
        </p:sp>
        <p:sp>
          <p:nvSpPr>
            <p:cNvPr id="11290" name="Text Box 54"/>
            <p:cNvSpPr txBox="1">
              <a:spLocks noChangeArrowheads="1"/>
            </p:cNvSpPr>
            <p:nvPr/>
          </p:nvSpPr>
          <p:spPr bwMode="auto">
            <a:xfrm>
              <a:off x="1997" y="-48"/>
              <a:ext cx="211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3200" b="1" i="1"/>
                <a:t>B</a:t>
              </a:r>
            </a:p>
          </p:txBody>
        </p:sp>
        <p:sp>
          <p:nvSpPr>
            <p:cNvPr id="11291" name="Text Box 55"/>
            <p:cNvSpPr txBox="1">
              <a:spLocks noChangeArrowheads="1"/>
            </p:cNvSpPr>
            <p:nvPr/>
          </p:nvSpPr>
          <p:spPr bwMode="auto">
            <a:xfrm>
              <a:off x="1537" y="230"/>
              <a:ext cx="335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3200" b="1" i="1"/>
                <a:t>C</a:t>
              </a:r>
            </a:p>
          </p:txBody>
        </p:sp>
        <p:sp>
          <p:nvSpPr>
            <p:cNvPr id="11292" name="Text Box 56"/>
            <p:cNvSpPr txBox="1">
              <a:spLocks noChangeArrowheads="1"/>
            </p:cNvSpPr>
            <p:nvPr/>
          </p:nvSpPr>
          <p:spPr bwMode="auto">
            <a:xfrm>
              <a:off x="384" y="288"/>
              <a:ext cx="288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3200" b="1" i="1"/>
                <a:t>D</a:t>
              </a:r>
            </a:p>
          </p:txBody>
        </p:sp>
        <p:sp>
          <p:nvSpPr>
            <p:cNvPr id="11293" name="Text Box 57"/>
            <p:cNvSpPr txBox="1">
              <a:spLocks noChangeArrowheads="1"/>
            </p:cNvSpPr>
            <p:nvPr/>
          </p:nvSpPr>
          <p:spPr bwMode="auto">
            <a:xfrm>
              <a:off x="977" y="768"/>
              <a:ext cx="271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3200" b="1" i="1"/>
                <a:t>К</a:t>
              </a:r>
            </a:p>
          </p:txBody>
        </p:sp>
        <p:sp>
          <p:nvSpPr>
            <p:cNvPr id="11294" name="Text Box 58"/>
            <p:cNvSpPr txBox="1">
              <a:spLocks noChangeArrowheads="1"/>
            </p:cNvSpPr>
            <p:nvPr/>
          </p:nvSpPr>
          <p:spPr bwMode="auto">
            <a:xfrm>
              <a:off x="2064" y="816"/>
              <a:ext cx="281" cy="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3200" b="1" i="1"/>
                <a:t>F </a:t>
              </a:r>
            </a:p>
          </p:txBody>
        </p:sp>
        <p:sp>
          <p:nvSpPr>
            <p:cNvPr id="11295" name="Text Box 59"/>
            <p:cNvSpPr txBox="1">
              <a:spLocks noChangeArrowheads="1"/>
            </p:cNvSpPr>
            <p:nvPr/>
          </p:nvSpPr>
          <p:spPr bwMode="auto">
            <a:xfrm>
              <a:off x="1776" y="1238"/>
              <a:ext cx="336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3200" b="1" i="1"/>
                <a:t>М</a:t>
              </a:r>
            </a:p>
          </p:txBody>
        </p:sp>
        <p:sp>
          <p:nvSpPr>
            <p:cNvPr id="11296" name="Text Box 60"/>
            <p:cNvSpPr txBox="1">
              <a:spLocks noChangeArrowheads="1"/>
            </p:cNvSpPr>
            <p:nvPr/>
          </p:nvSpPr>
          <p:spPr bwMode="auto">
            <a:xfrm>
              <a:off x="384" y="1238"/>
              <a:ext cx="348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3200" b="1" i="1"/>
                <a:t>H</a:t>
              </a:r>
            </a:p>
          </p:txBody>
        </p:sp>
      </p:grpSp>
      <p:grpSp>
        <p:nvGrpSpPr>
          <p:cNvPr id="4" name="Group 71"/>
          <p:cNvGrpSpPr>
            <a:grpSpLocks/>
          </p:cNvGrpSpPr>
          <p:nvPr/>
        </p:nvGrpSpPr>
        <p:grpSpPr bwMode="auto">
          <a:xfrm>
            <a:off x="250825" y="2708275"/>
            <a:ext cx="2730500" cy="1631950"/>
            <a:chOff x="124" y="2688"/>
            <a:chExt cx="1720" cy="1028"/>
          </a:xfrm>
        </p:grpSpPr>
        <p:sp>
          <p:nvSpPr>
            <p:cNvPr id="11286" name="Rectangle 68"/>
            <p:cNvSpPr>
              <a:spLocks noChangeArrowheads="1"/>
            </p:cNvSpPr>
            <p:nvPr/>
          </p:nvSpPr>
          <p:spPr bwMode="auto">
            <a:xfrm>
              <a:off x="720" y="3312"/>
              <a:ext cx="40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600" b="1">
                  <a:solidFill>
                    <a:srgbClr val="FF0000"/>
                  </a:solidFill>
                </a:rPr>
                <a:t>10</a:t>
              </a:r>
            </a:p>
          </p:txBody>
        </p:sp>
        <p:sp>
          <p:nvSpPr>
            <p:cNvPr id="11287" name="Rectangle 69"/>
            <p:cNvSpPr>
              <a:spLocks noChangeArrowheads="1"/>
            </p:cNvSpPr>
            <p:nvPr/>
          </p:nvSpPr>
          <p:spPr bwMode="auto">
            <a:xfrm>
              <a:off x="124" y="2688"/>
              <a:ext cx="26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600" b="1">
                  <a:solidFill>
                    <a:srgbClr val="FF0000"/>
                  </a:solidFill>
                </a:rPr>
                <a:t>5</a:t>
              </a:r>
            </a:p>
          </p:txBody>
        </p:sp>
        <p:sp>
          <p:nvSpPr>
            <p:cNvPr id="11288" name="Rectangle 70"/>
            <p:cNvSpPr>
              <a:spLocks noChangeArrowheads="1"/>
            </p:cNvSpPr>
            <p:nvPr/>
          </p:nvSpPr>
          <p:spPr bwMode="auto">
            <a:xfrm>
              <a:off x="1584" y="3072"/>
              <a:ext cx="26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600" b="1">
                  <a:solidFill>
                    <a:srgbClr val="FF0000"/>
                  </a:solidFill>
                </a:rPr>
                <a:t>4</a:t>
              </a:r>
            </a:p>
          </p:txBody>
        </p:sp>
      </p:grpSp>
      <p:grpSp>
        <p:nvGrpSpPr>
          <p:cNvPr id="5" name="Group 92"/>
          <p:cNvGrpSpPr>
            <a:grpSpLocks/>
          </p:cNvGrpSpPr>
          <p:nvPr/>
        </p:nvGrpSpPr>
        <p:grpSpPr bwMode="auto">
          <a:xfrm>
            <a:off x="250825" y="4724400"/>
            <a:ext cx="7392989" cy="704850"/>
            <a:chOff x="158" y="2976"/>
            <a:chExt cx="4657" cy="444"/>
          </a:xfrm>
        </p:grpSpPr>
        <p:sp>
          <p:nvSpPr>
            <p:cNvPr id="11281" name="Text Box 15"/>
            <p:cNvSpPr txBox="1">
              <a:spLocks noChangeArrowheads="1"/>
            </p:cNvSpPr>
            <p:nvPr/>
          </p:nvSpPr>
          <p:spPr bwMode="auto">
            <a:xfrm>
              <a:off x="158" y="2976"/>
              <a:ext cx="465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4000" b="1" dirty="0"/>
                <a:t>S</a:t>
              </a:r>
              <a:r>
                <a:rPr lang="ru-RU" sz="4000" b="1" dirty="0"/>
                <a:t> </a:t>
              </a:r>
              <a:r>
                <a:rPr lang="en-US" sz="4000" b="1" dirty="0"/>
                <a:t>=</a:t>
              </a:r>
              <a:r>
                <a:rPr lang="ru-RU" sz="4000" b="1" dirty="0"/>
                <a:t> </a:t>
              </a:r>
              <a:r>
                <a:rPr lang="en-US" sz="4000" b="1" dirty="0"/>
                <a:t>2</a:t>
              </a:r>
              <a:r>
                <a:rPr lang="ru-RU" sz="4000" b="1" dirty="0"/>
                <a:t>  </a:t>
              </a:r>
              <a:r>
                <a:rPr lang="ru-RU" sz="4000" b="1" dirty="0" smtClean="0"/>
                <a:t> (</a:t>
              </a:r>
              <a:r>
                <a:rPr lang="ru-RU" sz="4000" b="1" dirty="0"/>
                <a:t>10 </a:t>
              </a:r>
              <a:r>
                <a:rPr lang="ru-RU" sz="4000" b="1" dirty="0" smtClean="0"/>
                <a:t>   5 </a:t>
              </a:r>
              <a:r>
                <a:rPr lang="en-US" sz="4000" b="1" dirty="0"/>
                <a:t>+</a:t>
              </a:r>
              <a:r>
                <a:rPr lang="ru-RU" sz="4000" b="1" dirty="0"/>
                <a:t> </a:t>
              </a:r>
              <a:r>
                <a:rPr lang="ru-RU" sz="4000" b="1" dirty="0" smtClean="0"/>
                <a:t>10   4 </a:t>
              </a:r>
              <a:r>
                <a:rPr lang="en-US" sz="4000" b="1" dirty="0"/>
                <a:t>+ </a:t>
              </a:r>
              <a:r>
                <a:rPr lang="ru-RU" sz="4000" b="1" dirty="0"/>
                <a:t>5 </a:t>
              </a:r>
              <a:r>
                <a:rPr lang="ru-RU" sz="4000" b="1" dirty="0" smtClean="0"/>
                <a:t>  4</a:t>
              </a:r>
              <a:r>
                <a:rPr lang="ru-RU" sz="4000" b="1" dirty="0"/>
                <a:t>) =</a:t>
              </a:r>
            </a:p>
          </p:txBody>
        </p:sp>
        <p:sp>
          <p:nvSpPr>
            <p:cNvPr id="11282" name="Oval 62"/>
            <p:cNvSpPr>
              <a:spLocks noChangeArrowheads="1"/>
            </p:cNvSpPr>
            <p:nvPr/>
          </p:nvSpPr>
          <p:spPr bwMode="auto">
            <a:xfrm>
              <a:off x="930" y="3203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3" name="Oval 63"/>
            <p:cNvSpPr>
              <a:spLocks noChangeArrowheads="1"/>
            </p:cNvSpPr>
            <p:nvPr/>
          </p:nvSpPr>
          <p:spPr bwMode="auto">
            <a:xfrm>
              <a:off x="2610" y="3195"/>
              <a:ext cx="48" cy="3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4" name="Oval 65"/>
            <p:cNvSpPr>
              <a:spLocks noChangeArrowheads="1"/>
            </p:cNvSpPr>
            <p:nvPr/>
          </p:nvSpPr>
          <p:spPr bwMode="auto">
            <a:xfrm>
              <a:off x="3465" y="3195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5" name="Oval 67"/>
            <p:cNvSpPr>
              <a:spLocks noChangeArrowheads="1"/>
            </p:cNvSpPr>
            <p:nvPr/>
          </p:nvSpPr>
          <p:spPr bwMode="auto">
            <a:xfrm>
              <a:off x="1565" y="3203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Group 84"/>
          <p:cNvGrpSpPr>
            <a:grpSpLocks/>
          </p:cNvGrpSpPr>
          <p:nvPr/>
        </p:nvGrpSpPr>
        <p:grpSpPr bwMode="auto">
          <a:xfrm>
            <a:off x="684213" y="1989138"/>
            <a:ext cx="2166937" cy="1766887"/>
            <a:chOff x="369" y="2247"/>
            <a:chExt cx="1365" cy="1113"/>
          </a:xfrm>
        </p:grpSpPr>
        <p:sp>
          <p:nvSpPr>
            <p:cNvPr id="11278" name="Freeform 81"/>
            <p:cNvSpPr>
              <a:spLocks/>
            </p:cNvSpPr>
            <p:nvPr/>
          </p:nvSpPr>
          <p:spPr bwMode="auto">
            <a:xfrm>
              <a:off x="384" y="2544"/>
              <a:ext cx="1056" cy="816"/>
            </a:xfrm>
            <a:custGeom>
              <a:avLst/>
              <a:gdLst>
                <a:gd name="T0" fmla="*/ 0 w 1056"/>
                <a:gd name="T1" fmla="*/ 0 h 816"/>
                <a:gd name="T2" fmla="*/ 1056 w 1056"/>
                <a:gd name="T3" fmla="*/ 0 h 816"/>
                <a:gd name="T4" fmla="*/ 1056 w 1056"/>
                <a:gd name="T5" fmla="*/ 816 h 816"/>
                <a:gd name="T6" fmla="*/ 0 w 1056"/>
                <a:gd name="T7" fmla="*/ 816 h 816"/>
                <a:gd name="T8" fmla="*/ 0 w 1056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6"/>
                <a:gd name="T16" fmla="*/ 0 h 816"/>
                <a:gd name="T17" fmla="*/ 1056 w 1056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6" h="816">
                  <a:moveTo>
                    <a:pt x="0" y="0"/>
                  </a:moveTo>
                  <a:lnTo>
                    <a:pt x="1056" y="0"/>
                  </a:lnTo>
                  <a:lnTo>
                    <a:pt x="1056" y="816"/>
                  </a:lnTo>
                  <a:lnTo>
                    <a:pt x="0" y="816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0033CC"/>
                </a:gs>
              </a:gsLst>
              <a:path path="rect">
                <a:fillToRect l="50000" t="50000" r="50000" b="50000"/>
              </a:path>
            </a:gradFill>
            <a:ln w="28575" cmpd="sng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78" name="Freeform 82"/>
            <p:cNvSpPr>
              <a:spLocks/>
            </p:cNvSpPr>
            <p:nvPr/>
          </p:nvSpPr>
          <p:spPr bwMode="auto">
            <a:xfrm>
              <a:off x="369" y="2247"/>
              <a:ext cx="1365" cy="285"/>
            </a:xfrm>
            <a:custGeom>
              <a:avLst/>
              <a:gdLst/>
              <a:ahLst/>
              <a:cxnLst>
                <a:cxn ang="0">
                  <a:pos x="0" y="285"/>
                </a:cxn>
                <a:cxn ang="0">
                  <a:pos x="300" y="0"/>
                </a:cxn>
                <a:cxn ang="0">
                  <a:pos x="1365" y="0"/>
                </a:cxn>
                <a:cxn ang="0">
                  <a:pos x="1080" y="279"/>
                </a:cxn>
                <a:cxn ang="0">
                  <a:pos x="0" y="285"/>
                </a:cxn>
              </a:cxnLst>
              <a:rect l="0" t="0" r="r" b="b"/>
              <a:pathLst>
                <a:path w="1365" h="285">
                  <a:moveTo>
                    <a:pt x="0" y="285"/>
                  </a:moveTo>
                  <a:lnTo>
                    <a:pt x="300" y="0"/>
                  </a:lnTo>
                  <a:lnTo>
                    <a:pt x="1365" y="0"/>
                  </a:lnTo>
                  <a:lnTo>
                    <a:pt x="1080" y="279"/>
                  </a:lnTo>
                  <a:lnTo>
                    <a:pt x="0" y="285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chemeClr val="bg1"/>
                </a:gs>
                <a:gs pos="100000">
                  <a:srgbClr val="0066FF"/>
                </a:gs>
              </a:gsLst>
              <a:lin ang="5400000" scaled="1"/>
            </a:gradFill>
            <a:ln w="28575" cmpd="sng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779" name="Freeform 83"/>
            <p:cNvSpPr>
              <a:spLocks/>
            </p:cNvSpPr>
            <p:nvPr/>
          </p:nvSpPr>
          <p:spPr bwMode="auto">
            <a:xfrm>
              <a:off x="1440" y="2256"/>
              <a:ext cx="288" cy="1104"/>
            </a:xfrm>
            <a:custGeom>
              <a:avLst/>
              <a:gdLst/>
              <a:ahLst/>
              <a:cxnLst>
                <a:cxn ang="0">
                  <a:pos x="0" y="1104"/>
                </a:cxn>
                <a:cxn ang="0">
                  <a:pos x="0" y="288"/>
                </a:cxn>
                <a:cxn ang="0">
                  <a:pos x="288" y="0"/>
                </a:cxn>
                <a:cxn ang="0">
                  <a:pos x="288" y="816"/>
                </a:cxn>
                <a:cxn ang="0">
                  <a:pos x="0" y="1104"/>
                </a:cxn>
              </a:cxnLst>
              <a:rect l="0" t="0" r="r" b="b"/>
              <a:pathLst>
                <a:path w="288" h="1104">
                  <a:moveTo>
                    <a:pt x="0" y="1104"/>
                  </a:moveTo>
                  <a:lnTo>
                    <a:pt x="0" y="288"/>
                  </a:lnTo>
                  <a:lnTo>
                    <a:pt x="288" y="0"/>
                  </a:lnTo>
                  <a:lnTo>
                    <a:pt x="288" y="816"/>
                  </a:lnTo>
                  <a:lnTo>
                    <a:pt x="0" y="110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0" scaled="1"/>
            </a:gradFill>
            <a:ln w="9525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pic>
        <p:nvPicPr>
          <p:cNvPr id="29781" name="Picture 85" descr="dd36efffaa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9313" y="3860800"/>
            <a:ext cx="1944687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89"/>
          <p:cNvGrpSpPr>
            <a:grpSpLocks/>
          </p:cNvGrpSpPr>
          <p:nvPr/>
        </p:nvGrpSpPr>
        <p:grpSpPr bwMode="auto">
          <a:xfrm>
            <a:off x="3995740" y="2133600"/>
            <a:ext cx="3732213" cy="708025"/>
            <a:chOff x="2426" y="935"/>
            <a:chExt cx="2351" cy="446"/>
          </a:xfrm>
        </p:grpSpPr>
        <p:sp>
          <p:nvSpPr>
            <p:cNvPr id="11276" name="Oval 73"/>
            <p:cNvSpPr>
              <a:spLocks noChangeArrowheads="1"/>
            </p:cNvSpPr>
            <p:nvPr/>
          </p:nvSpPr>
          <p:spPr bwMode="auto">
            <a:xfrm>
              <a:off x="3152" y="116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77" name="Text Box 86"/>
            <p:cNvSpPr txBox="1">
              <a:spLocks noChangeArrowheads="1"/>
            </p:cNvSpPr>
            <p:nvPr/>
          </p:nvSpPr>
          <p:spPr bwMode="auto">
            <a:xfrm>
              <a:off x="2426" y="935"/>
              <a:ext cx="2351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000" b="1" dirty="0"/>
                <a:t>L</a:t>
              </a:r>
              <a:r>
                <a:rPr lang="ru-RU" sz="4000" b="1" dirty="0"/>
                <a:t> </a:t>
              </a:r>
              <a:r>
                <a:rPr lang="en-US" sz="4000" b="1" dirty="0" smtClean="0"/>
                <a:t>=</a:t>
              </a:r>
              <a:r>
                <a:rPr lang="ru-RU" sz="4000" b="1" dirty="0" smtClean="0"/>
                <a:t> </a:t>
              </a:r>
              <a:r>
                <a:rPr lang="en-US" sz="4000" b="1" dirty="0" smtClean="0"/>
                <a:t>4</a:t>
              </a:r>
              <a:r>
                <a:rPr lang="ru-RU" sz="4000" b="1" dirty="0" smtClean="0"/>
                <a:t>   (</a:t>
              </a:r>
              <a:r>
                <a:rPr lang="ru-RU" sz="4000" b="1" dirty="0"/>
                <a:t>10</a:t>
              </a:r>
              <a:r>
                <a:rPr lang="en-US" sz="4000" b="1" dirty="0"/>
                <a:t>+</a:t>
              </a:r>
              <a:r>
                <a:rPr lang="ru-RU" sz="4000" b="1" dirty="0"/>
                <a:t>5</a:t>
              </a:r>
              <a:r>
                <a:rPr lang="en-US" sz="4000" b="1" dirty="0"/>
                <a:t>+4</a:t>
              </a:r>
              <a:r>
                <a:rPr lang="ru-RU" sz="4000" b="1" dirty="0"/>
                <a:t>) =</a:t>
              </a:r>
            </a:p>
          </p:txBody>
        </p:sp>
      </p:grpSp>
      <p:sp>
        <p:nvSpPr>
          <p:cNvPr id="29786" name="AutoShape 90"/>
          <p:cNvSpPr>
            <a:spLocks noChangeArrowheads="1"/>
          </p:cNvSpPr>
          <p:nvPr/>
        </p:nvSpPr>
        <p:spPr bwMode="auto">
          <a:xfrm>
            <a:off x="4356100" y="2781300"/>
            <a:ext cx="3421063" cy="1490663"/>
          </a:xfrm>
          <a:prstGeom prst="irregularSeal1">
            <a:avLst/>
          </a:prstGeom>
          <a:gradFill rotWithShape="1">
            <a:gsLst>
              <a:gs pos="0">
                <a:srgbClr val="FFFFFF"/>
              </a:gs>
              <a:gs pos="100000">
                <a:srgbClr val="CCFF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87" name="AutoShape 91"/>
          <p:cNvSpPr>
            <a:spLocks noChangeArrowheads="1"/>
          </p:cNvSpPr>
          <p:nvPr/>
        </p:nvSpPr>
        <p:spPr bwMode="auto">
          <a:xfrm>
            <a:off x="3635375" y="5367338"/>
            <a:ext cx="3421063" cy="1490662"/>
          </a:xfrm>
          <a:prstGeom prst="irregularSeal1">
            <a:avLst/>
          </a:prstGeom>
          <a:gradFill rotWithShape="1">
            <a:gsLst>
              <a:gs pos="0">
                <a:srgbClr val="FFFFFF"/>
              </a:gs>
              <a:gs pos="100000">
                <a:srgbClr val="CCFF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7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7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3" grpId="0" autoUpdateAnimBg="0"/>
      <p:bldP spid="29786" grpId="0" animBg="1"/>
      <p:bldP spid="2978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План урока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Организационный момент. 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Актуализация опорных знаний и умений учащихся. 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Постановка целей и задач урока. 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Изучение нового материала. 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Практическая работа. 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Самостоятельная работа. 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Дом. задание. Итог урока.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914400" y="2571744"/>
            <a:ext cx="71628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Изучить п. 50</a:t>
            </a:r>
          </a:p>
          <a:p>
            <a:pPr marL="514350" indent="-514350">
              <a:buAutoNum type="arabicPeriod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Вычислить площадь поверхности  вашего П.П. </a:t>
            </a:r>
          </a:p>
          <a:p>
            <a:pPr marL="514350" indent="-514350">
              <a:buAutoNum type="arabicPeriod" startAt="3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Вычислите: </a:t>
            </a:r>
          </a:p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90,3 – 56,12 : (50 – 31,6) · 5,7</a:t>
            </a: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59483" y="1066800"/>
            <a:ext cx="5405134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haroni" pitchFamily="2" charset="-79"/>
              </a:rPr>
              <a:t>ДОМАШНЕЕ ЗАДАНИЕ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4. Людям  какой профессии в своей деятельности часто приходится строить параллелепипед?</a:t>
            </a:r>
            <a:r>
              <a:rPr lang="ru-RU" sz="4000" dirty="0" smtClean="0"/>
              <a:t> </a:t>
            </a:r>
          </a:p>
        </p:txBody>
      </p:sp>
      <p:pic>
        <p:nvPicPr>
          <p:cNvPr id="17415" name="Picture 7" descr="fu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89138"/>
            <a:ext cx="3960813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8" descr="fu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1250" y="4262438"/>
            <a:ext cx="2952750" cy="259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9" descr="ful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3716338"/>
            <a:ext cx="2519363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12" descr="488fa31779c2"/>
          <p:cNvPicPr>
            <a:picLocks noChangeAspect="1" noChangeArrowheads="1"/>
          </p:cNvPicPr>
          <p:nvPr/>
        </p:nvPicPr>
        <p:blipFill>
          <a:blip r:embed="rId5"/>
          <a:srcRect l="56067" t="40858" b="17929"/>
          <a:stretch>
            <a:fillRect/>
          </a:stretch>
        </p:blipFill>
        <p:spPr bwMode="auto">
          <a:xfrm>
            <a:off x="6300788" y="1412875"/>
            <a:ext cx="2093912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1" name="AutoShape 13"/>
          <p:cNvSpPr>
            <a:spLocks noChangeArrowheads="1"/>
          </p:cNvSpPr>
          <p:nvPr/>
        </p:nvSpPr>
        <p:spPr bwMode="auto">
          <a:xfrm>
            <a:off x="3563938" y="2133600"/>
            <a:ext cx="3384550" cy="1295400"/>
          </a:xfrm>
          <a:prstGeom prst="cloudCallout">
            <a:avLst>
              <a:gd name="adj1" fmla="val 63884"/>
              <a:gd name="adj2" fmla="val 13111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000"/>
              <a:t>Сделаем прямоугольный параллелепипед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800" smtClean="0">
                <a:solidFill>
                  <a:srgbClr val="FF0000"/>
                </a:solidFill>
                <a:latin typeface="Monotype Corsiva" pitchFamily="66" charset="0"/>
              </a:rPr>
              <a:t>Итог урока</a:t>
            </a:r>
          </a:p>
        </p:txBody>
      </p:sp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181100"/>
            <a:ext cx="7092950" cy="567690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5219700" y="2205038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Monotype Corsiva" pitchFamily="66" charset="0"/>
              </a:rPr>
              <a:t>Стороны грани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2" name="Picture 6" descr="MYNET0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60325"/>
            <a:ext cx="2736850" cy="173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4" descr="MC900425796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5445125"/>
            <a:ext cx="2808288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WordArt 2"/>
          <p:cNvSpPr>
            <a:spLocks noChangeArrowheads="1" noChangeShapeType="1" noTextEdit="1"/>
          </p:cNvSpPr>
          <p:nvPr/>
        </p:nvSpPr>
        <p:spPr bwMode="auto">
          <a:xfrm>
            <a:off x="876300" y="2276475"/>
            <a:ext cx="8064500" cy="298608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СПАСИБО </a:t>
            </a:r>
          </a:p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ЗА УРОК!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5" name="Рисунок 5" descr="http://rudocs.exdat.com/pars_docs/tw_refs/18/17170/17170_html_29f2520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38" y="0"/>
            <a:ext cx="2762250" cy="267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2967038" y="1196975"/>
            <a:ext cx="542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2843213" y="879475"/>
            <a:ext cx="5184775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solidFill>
                  <a:srgbClr val="FF3300"/>
                </a:solidFill>
              </a:rPr>
              <a:t>3.Вини- Пух пошел в лес за медом. Он набрал 4,2 кг меда. </a:t>
            </a:r>
          </a:p>
          <a:p>
            <a:r>
              <a:rPr lang="ru-RU" sz="2400">
                <a:solidFill>
                  <a:srgbClr val="FF3300"/>
                </a:solidFill>
              </a:rPr>
              <a:t>По дороге домой Вини-Пух съел 30% меда.</a:t>
            </a:r>
          </a:p>
          <a:p>
            <a:r>
              <a:rPr lang="ru-RU" sz="2400">
                <a:solidFill>
                  <a:srgbClr val="FF3300"/>
                </a:solidFill>
              </a:rPr>
              <a:t> Сколько килограммов меда съел Вини-Пух?</a:t>
            </a:r>
            <a:br>
              <a:rPr lang="ru-RU" sz="2400">
                <a:solidFill>
                  <a:srgbClr val="FF3300"/>
                </a:solidFill>
              </a:rPr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66571" name="Picture 11" descr="MC900425796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3313113"/>
            <a:ext cx="19843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 Box 12"/>
          <p:cNvSpPr txBox="1">
            <a:spLocks noChangeArrowheads="1"/>
          </p:cNvSpPr>
          <p:nvPr/>
        </p:nvSpPr>
        <p:spPr bwMode="auto">
          <a:xfrm>
            <a:off x="941388" y="4376738"/>
            <a:ext cx="82089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FF"/>
                </a:solidFill>
              </a:rPr>
              <a:t> </a:t>
            </a:r>
            <a:br>
              <a:rPr lang="ru-RU" sz="2800">
                <a:solidFill>
                  <a:srgbClr val="0000FF"/>
                </a:solidFill>
              </a:rPr>
            </a:br>
            <a:r>
              <a:rPr lang="ru-RU" sz="2800"/>
              <a:t/>
            </a:r>
            <a:br>
              <a:rPr lang="ru-RU" sz="2800"/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2" name="Прямоугольник 1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303713"/>
            <a:ext cx="914400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70" name="AutoShape 10"/>
          <p:cNvSpPr>
            <a:spLocks noChangeArrowheads="1"/>
          </p:cNvSpPr>
          <p:nvPr/>
        </p:nvSpPr>
        <p:spPr bwMode="auto">
          <a:xfrm flipV="1">
            <a:off x="2760663" y="3416300"/>
            <a:ext cx="5832475" cy="790575"/>
          </a:xfrm>
          <a:prstGeom prst="wedgeRoundRectCallout">
            <a:avLst>
              <a:gd name="adj1" fmla="val 56917"/>
              <a:gd name="adj2" fmla="val 5906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/>
          <a:p>
            <a:pPr algn="ctr"/>
            <a:r>
              <a:rPr lang="ru-RU" sz="2400"/>
              <a:t>Проверим: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7" grpId="0"/>
      <p:bldP spid="6657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627313" y="1773238"/>
            <a:ext cx="3978275" cy="2735262"/>
            <a:chOff x="340" y="2387"/>
            <a:chExt cx="2506" cy="1723"/>
          </a:xfrm>
        </p:grpSpPr>
        <p:pic>
          <p:nvPicPr>
            <p:cNvPr id="67587" name="Picture 3" descr="MCj04298290000[1]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0" y="2905"/>
              <a:ext cx="1390" cy="1205"/>
            </a:xfrm>
            <a:prstGeom prst="rect">
              <a:avLst/>
            </a:prstGeom>
            <a:noFill/>
          </p:spPr>
        </p:pic>
        <p:sp>
          <p:nvSpPr>
            <p:cNvPr id="67588" name="AutoShape 4"/>
            <p:cNvSpPr>
              <a:spLocks noChangeArrowheads="1"/>
            </p:cNvSpPr>
            <p:nvPr/>
          </p:nvSpPr>
          <p:spPr bwMode="auto">
            <a:xfrm>
              <a:off x="839" y="2387"/>
              <a:ext cx="2007" cy="593"/>
            </a:xfrm>
            <a:prstGeom prst="wedgeEllipseCallout">
              <a:avLst>
                <a:gd name="adj1" fmla="val -58222"/>
                <a:gd name="adj2" fmla="val 75384"/>
              </a:avLst>
            </a:prstGeom>
            <a:solidFill>
              <a:srgbClr val="FFFF99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2400" i="1">
                  <a:solidFill>
                    <a:srgbClr val="FF0066"/>
                  </a:solidFill>
                </a:rPr>
                <a:t>ПРАВИЛЬНО!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4284663" y="2781300"/>
            <a:ext cx="3787775" cy="2597150"/>
            <a:chOff x="3061" y="2523"/>
            <a:chExt cx="2386" cy="1636"/>
          </a:xfrm>
        </p:grpSpPr>
        <p:pic>
          <p:nvPicPr>
            <p:cNvPr id="67590" name="Picture 6" descr="MCj04244440000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61" y="2931"/>
              <a:ext cx="1075" cy="1228"/>
            </a:xfrm>
            <a:prstGeom prst="rect">
              <a:avLst/>
            </a:prstGeom>
            <a:noFill/>
          </p:spPr>
        </p:pic>
        <p:sp>
          <p:nvSpPr>
            <p:cNvPr id="67591" name="AutoShape 7"/>
            <p:cNvSpPr>
              <a:spLocks noChangeArrowheads="1"/>
            </p:cNvSpPr>
            <p:nvPr/>
          </p:nvSpPr>
          <p:spPr bwMode="auto">
            <a:xfrm>
              <a:off x="3787" y="2523"/>
              <a:ext cx="1660" cy="566"/>
            </a:xfrm>
            <a:prstGeom prst="wedgeEllipseCallout">
              <a:avLst>
                <a:gd name="adj1" fmla="val -45481"/>
                <a:gd name="adj2" fmla="val 142227"/>
              </a:avLst>
            </a:prstGeom>
            <a:solidFill>
              <a:srgbClr val="FFFF99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2000" i="1"/>
                <a:t>ПОДУМАЙ!</a:t>
              </a:r>
            </a:p>
          </p:txBody>
        </p:sp>
      </p:grpSp>
      <p:sp>
        <p:nvSpPr>
          <p:cNvPr id="67592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916238" y="6021388"/>
            <a:ext cx="466725" cy="468312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>
                <a:latin typeface="Tahoma" pitchFamily="34" charset="0"/>
              </a:rPr>
              <a:t>2</a:t>
            </a:r>
          </a:p>
        </p:txBody>
      </p:sp>
      <p:sp>
        <p:nvSpPr>
          <p:cNvPr id="67593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116013" y="6021388"/>
            <a:ext cx="466725" cy="468312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>
                <a:latin typeface="Tahoma" pitchFamily="34" charset="0"/>
              </a:rPr>
              <a:t>1</a:t>
            </a:r>
          </a:p>
        </p:txBody>
      </p:sp>
      <p:sp>
        <p:nvSpPr>
          <p:cNvPr id="67594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859338" y="6021388"/>
            <a:ext cx="466725" cy="468312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>
                <a:latin typeface="Tahoma" pitchFamily="34" charset="0"/>
              </a:rPr>
              <a:t>3</a:t>
            </a:r>
          </a:p>
        </p:txBody>
      </p:sp>
      <p:sp>
        <p:nvSpPr>
          <p:cNvPr id="67595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32588" y="6021388"/>
            <a:ext cx="466725" cy="468312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>
                <a:latin typeface="Tahoma" pitchFamily="34" charset="0"/>
              </a:rPr>
              <a:t>4</a:t>
            </a: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284663" y="2781300"/>
            <a:ext cx="3787775" cy="2597150"/>
            <a:chOff x="3061" y="2523"/>
            <a:chExt cx="2386" cy="1636"/>
          </a:xfrm>
        </p:grpSpPr>
        <p:pic>
          <p:nvPicPr>
            <p:cNvPr id="67597" name="Picture 13" descr="MCj04244440000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61" y="2931"/>
              <a:ext cx="1075" cy="1228"/>
            </a:xfrm>
            <a:prstGeom prst="rect">
              <a:avLst/>
            </a:prstGeom>
            <a:noFill/>
          </p:spPr>
        </p:pic>
        <p:sp>
          <p:nvSpPr>
            <p:cNvPr id="67598" name="AutoShape 14"/>
            <p:cNvSpPr>
              <a:spLocks noChangeArrowheads="1"/>
            </p:cNvSpPr>
            <p:nvPr/>
          </p:nvSpPr>
          <p:spPr bwMode="auto">
            <a:xfrm>
              <a:off x="3787" y="2523"/>
              <a:ext cx="1660" cy="566"/>
            </a:xfrm>
            <a:prstGeom prst="wedgeEllipseCallout">
              <a:avLst>
                <a:gd name="adj1" fmla="val -45481"/>
                <a:gd name="adj2" fmla="val 142227"/>
              </a:avLst>
            </a:prstGeom>
            <a:solidFill>
              <a:srgbClr val="FFFF99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2000" i="1"/>
                <a:t>ПОДУМАЙ!</a:t>
              </a:r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4284663" y="2781300"/>
            <a:ext cx="3787775" cy="2597150"/>
            <a:chOff x="3061" y="2523"/>
            <a:chExt cx="2386" cy="1636"/>
          </a:xfrm>
        </p:grpSpPr>
        <p:pic>
          <p:nvPicPr>
            <p:cNvPr id="67600" name="Picture 16" descr="MCj04244440000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61" y="2931"/>
              <a:ext cx="1075" cy="1228"/>
            </a:xfrm>
            <a:prstGeom prst="rect">
              <a:avLst/>
            </a:prstGeom>
            <a:noFill/>
          </p:spPr>
        </p:pic>
        <p:sp>
          <p:nvSpPr>
            <p:cNvPr id="67601" name="AutoShape 17"/>
            <p:cNvSpPr>
              <a:spLocks noChangeArrowheads="1"/>
            </p:cNvSpPr>
            <p:nvPr/>
          </p:nvSpPr>
          <p:spPr bwMode="auto">
            <a:xfrm>
              <a:off x="3787" y="2523"/>
              <a:ext cx="1660" cy="566"/>
            </a:xfrm>
            <a:prstGeom prst="wedgeEllipseCallout">
              <a:avLst>
                <a:gd name="adj1" fmla="val -45481"/>
                <a:gd name="adj2" fmla="val 142227"/>
              </a:avLst>
            </a:prstGeom>
            <a:solidFill>
              <a:srgbClr val="FFFF99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2000" i="1"/>
                <a:t>ПОДУМАЙ!</a:t>
              </a:r>
            </a:p>
          </p:txBody>
        </p:sp>
      </p:grpSp>
      <p:sp>
        <p:nvSpPr>
          <p:cNvPr id="67602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532813" y="6237288"/>
            <a:ext cx="611187" cy="620712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endParaRPr lang="ru-RU" sz="1800" b="0">
              <a:latin typeface="Tahoma" pitchFamily="34" charset="0"/>
            </a:endParaRPr>
          </a:p>
        </p:txBody>
      </p:sp>
      <p:pic>
        <p:nvPicPr>
          <p:cNvPr id="67603" name="Рисунок 31" descr="188236-yana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549" r="8327"/>
          <a:stretch>
            <a:fillRect/>
          </a:stretch>
        </p:blipFill>
        <p:spPr bwMode="auto">
          <a:xfrm>
            <a:off x="6804025" y="1268413"/>
            <a:ext cx="2160588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468313" y="188913"/>
            <a:ext cx="8243887" cy="1008062"/>
            <a:chOff x="975" y="300"/>
            <a:chExt cx="4264" cy="635"/>
          </a:xfrm>
        </p:grpSpPr>
        <p:sp>
          <p:nvSpPr>
            <p:cNvPr id="67605" name="AutoShape 27"/>
            <p:cNvSpPr>
              <a:spLocks noChangeArrowheads="1"/>
            </p:cNvSpPr>
            <p:nvPr/>
          </p:nvSpPr>
          <p:spPr bwMode="auto">
            <a:xfrm>
              <a:off x="975" y="300"/>
              <a:ext cx="4264" cy="635"/>
            </a:xfrm>
            <a:prstGeom prst="roundRect">
              <a:avLst>
                <a:gd name="adj" fmla="val 16667"/>
              </a:avLst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/>
              <a:endParaRPr lang="ru-RU" sz="1800" b="0">
                <a:latin typeface="Tahoma" pitchFamily="34" charset="0"/>
              </a:endParaRPr>
            </a:p>
          </p:txBody>
        </p:sp>
        <p:sp>
          <p:nvSpPr>
            <p:cNvPr id="67606" name="Text Box 28"/>
            <p:cNvSpPr txBox="1">
              <a:spLocks noChangeArrowheads="1"/>
            </p:cNvSpPr>
            <p:nvPr/>
          </p:nvSpPr>
          <p:spPr bwMode="auto">
            <a:xfrm>
              <a:off x="1020" y="391"/>
              <a:ext cx="4135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ru-RU" sz="4000" i="1">
                  <a:solidFill>
                    <a:srgbClr val="003300"/>
                  </a:solidFill>
                </a:rPr>
                <a:t>Запишите десятичной дробью 8%</a:t>
              </a:r>
            </a:p>
          </p:txBody>
        </p:sp>
      </p:grp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827088" y="1268413"/>
            <a:ext cx="2447925" cy="1633537"/>
            <a:chOff x="113" y="1207"/>
            <a:chExt cx="1179" cy="803"/>
          </a:xfrm>
        </p:grpSpPr>
        <p:sp>
          <p:nvSpPr>
            <p:cNvPr id="67608" name="AutoShape 23"/>
            <p:cNvSpPr>
              <a:spLocks noChangeArrowheads="1"/>
            </p:cNvSpPr>
            <p:nvPr/>
          </p:nvSpPr>
          <p:spPr bwMode="auto">
            <a:xfrm>
              <a:off x="113" y="1253"/>
              <a:ext cx="1179" cy="757"/>
            </a:xfrm>
            <a:prstGeom prst="irregularSeal1">
              <a:avLst/>
            </a:prstGeom>
            <a:solidFill>
              <a:srgbClr val="BFF6FD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/>
                <a:t>0,008</a:t>
              </a:r>
            </a:p>
          </p:txBody>
        </p:sp>
        <p:sp>
          <p:nvSpPr>
            <p:cNvPr id="67611" name="WordArt 30"/>
            <p:cNvSpPr>
              <a:spLocks noChangeArrowheads="1" noChangeShapeType="1" noTextEdit="1"/>
            </p:cNvSpPr>
            <p:nvPr/>
          </p:nvSpPr>
          <p:spPr bwMode="auto">
            <a:xfrm>
              <a:off x="385" y="1207"/>
              <a:ext cx="182" cy="1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i="1" kern="10">
                  <a:ln w="9525">
                    <a:solidFill>
                      <a:srgbClr val="FF0066"/>
                    </a:solidFill>
                    <a:round/>
                    <a:headEnd/>
                    <a:tailEnd/>
                  </a:ln>
                  <a:solidFill>
                    <a:srgbClr val="FF0066"/>
                  </a:solidFill>
                  <a:latin typeface="Tahoma"/>
                  <a:ea typeface="Tahoma"/>
                  <a:cs typeface="Tahoma"/>
                </a:rPr>
                <a:t>1</a:t>
              </a:r>
            </a:p>
          </p:txBody>
        </p:sp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250825" y="2924175"/>
            <a:ext cx="2376488" cy="1728788"/>
            <a:chOff x="1519" y="1207"/>
            <a:chExt cx="1179" cy="803"/>
          </a:xfrm>
        </p:grpSpPr>
        <p:sp>
          <p:nvSpPr>
            <p:cNvPr id="67607" name="AutoShape 22"/>
            <p:cNvSpPr>
              <a:spLocks noChangeArrowheads="1"/>
            </p:cNvSpPr>
            <p:nvPr/>
          </p:nvSpPr>
          <p:spPr bwMode="auto">
            <a:xfrm>
              <a:off x="1519" y="1253"/>
              <a:ext cx="1179" cy="757"/>
            </a:xfrm>
            <a:prstGeom prst="irregularSeal1">
              <a:avLst/>
            </a:prstGeom>
            <a:solidFill>
              <a:srgbClr val="BFF6FD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/>
                <a:t>0,08</a:t>
              </a:r>
            </a:p>
          </p:txBody>
        </p:sp>
        <p:sp>
          <p:nvSpPr>
            <p:cNvPr id="67612" name="WordArt 31"/>
            <p:cNvSpPr>
              <a:spLocks noChangeArrowheads="1" noChangeShapeType="1" noTextEdit="1"/>
            </p:cNvSpPr>
            <p:nvPr/>
          </p:nvSpPr>
          <p:spPr bwMode="auto">
            <a:xfrm>
              <a:off x="1746" y="1207"/>
              <a:ext cx="182" cy="1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i="1" kern="10">
                  <a:ln w="9525">
                    <a:solidFill>
                      <a:srgbClr val="FF0066"/>
                    </a:solidFill>
                    <a:round/>
                    <a:headEnd/>
                    <a:tailEnd/>
                  </a:ln>
                  <a:solidFill>
                    <a:srgbClr val="FF0066"/>
                  </a:solidFill>
                  <a:latin typeface="Tahoma"/>
                  <a:ea typeface="Tahoma"/>
                  <a:cs typeface="Tahoma"/>
                </a:rPr>
                <a:t>2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1547813" y="4365625"/>
            <a:ext cx="2449512" cy="1584325"/>
            <a:chOff x="2880" y="1207"/>
            <a:chExt cx="1179" cy="803"/>
          </a:xfrm>
        </p:grpSpPr>
        <p:sp>
          <p:nvSpPr>
            <p:cNvPr id="67609" name="AutoShape 24"/>
            <p:cNvSpPr>
              <a:spLocks noChangeArrowheads="1"/>
            </p:cNvSpPr>
            <p:nvPr/>
          </p:nvSpPr>
          <p:spPr bwMode="auto">
            <a:xfrm>
              <a:off x="2880" y="1253"/>
              <a:ext cx="1179" cy="757"/>
            </a:xfrm>
            <a:prstGeom prst="irregularSeal1">
              <a:avLst/>
            </a:prstGeom>
            <a:solidFill>
              <a:srgbClr val="BFF6FD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/>
                <a:t>8</a:t>
              </a:r>
            </a:p>
          </p:txBody>
        </p:sp>
        <p:sp>
          <p:nvSpPr>
            <p:cNvPr id="67613" name="WordArt 32"/>
            <p:cNvSpPr>
              <a:spLocks noChangeArrowheads="1" noChangeShapeType="1" noTextEdit="1"/>
            </p:cNvSpPr>
            <p:nvPr/>
          </p:nvSpPr>
          <p:spPr bwMode="auto">
            <a:xfrm>
              <a:off x="3107" y="1207"/>
              <a:ext cx="182" cy="1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i="1" kern="10">
                  <a:ln w="9525">
                    <a:solidFill>
                      <a:srgbClr val="FF0066"/>
                    </a:solidFill>
                    <a:round/>
                    <a:headEnd/>
                    <a:tailEnd/>
                  </a:ln>
                  <a:solidFill>
                    <a:srgbClr val="FF0066"/>
                  </a:solidFill>
                  <a:latin typeface="Tahoma"/>
                  <a:ea typeface="Tahoma"/>
                  <a:cs typeface="Tahoma"/>
                </a:rPr>
                <a:t>3</a:t>
              </a:r>
            </a:p>
          </p:txBody>
        </p:sp>
      </p:grpSp>
      <p:grpSp>
        <p:nvGrpSpPr>
          <p:cNvPr id="10" name="Group 34"/>
          <p:cNvGrpSpPr>
            <a:grpSpLocks/>
          </p:cNvGrpSpPr>
          <p:nvPr/>
        </p:nvGrpSpPr>
        <p:grpSpPr bwMode="auto">
          <a:xfrm>
            <a:off x="6443663" y="3716338"/>
            <a:ext cx="2305050" cy="1779587"/>
            <a:chOff x="4286" y="1207"/>
            <a:chExt cx="1179" cy="803"/>
          </a:xfrm>
        </p:grpSpPr>
        <p:sp>
          <p:nvSpPr>
            <p:cNvPr id="67610" name="AutoShape 25"/>
            <p:cNvSpPr>
              <a:spLocks noChangeArrowheads="1"/>
            </p:cNvSpPr>
            <p:nvPr/>
          </p:nvSpPr>
          <p:spPr bwMode="auto">
            <a:xfrm>
              <a:off x="4286" y="1253"/>
              <a:ext cx="1179" cy="757"/>
            </a:xfrm>
            <a:prstGeom prst="irregularSeal1">
              <a:avLst/>
            </a:prstGeom>
            <a:solidFill>
              <a:srgbClr val="BFF6FD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/>
                <a:t>0,8</a:t>
              </a:r>
            </a:p>
          </p:txBody>
        </p:sp>
        <p:sp>
          <p:nvSpPr>
            <p:cNvPr id="67614" name="WordArt 33"/>
            <p:cNvSpPr>
              <a:spLocks noChangeArrowheads="1" noChangeShapeType="1" noTextEdit="1"/>
            </p:cNvSpPr>
            <p:nvPr/>
          </p:nvSpPr>
          <p:spPr bwMode="auto">
            <a:xfrm>
              <a:off x="4513" y="1207"/>
              <a:ext cx="182" cy="1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i="1" kern="10">
                  <a:ln w="9525">
                    <a:solidFill>
                      <a:srgbClr val="FF0066"/>
                    </a:solidFill>
                    <a:round/>
                    <a:headEnd/>
                    <a:tailEnd/>
                  </a:ln>
                  <a:solidFill>
                    <a:srgbClr val="FF0066"/>
                  </a:solidFill>
                  <a:latin typeface="Tahoma"/>
                  <a:ea typeface="Tahoma"/>
                  <a:cs typeface="Tahoma"/>
                </a:rPr>
                <a:t>4</a:t>
              </a: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5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75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75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7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5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91" name="AutoShape 11"/>
          <p:cNvSpPr>
            <a:spLocks noChangeArrowheads="1"/>
          </p:cNvSpPr>
          <p:nvPr/>
        </p:nvSpPr>
        <p:spPr bwMode="auto">
          <a:xfrm>
            <a:off x="-323850" y="3098800"/>
            <a:ext cx="9144000" cy="1223963"/>
          </a:xfrm>
          <a:prstGeom prst="cloudCallout">
            <a:avLst>
              <a:gd name="adj1" fmla="val 38773"/>
              <a:gd name="adj2" fmla="val -12931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>
                <a:latin typeface="Arial" charset="0"/>
              </a:rPr>
              <a:t>2%;  6%;  49%; 129%;  3,9% ; 0.8%</a:t>
            </a:r>
          </a:p>
        </p:txBody>
      </p:sp>
      <p:sp>
        <p:nvSpPr>
          <p:cNvPr id="46093" name="Rectangle 13"/>
          <p:cNvSpPr>
            <a:spLocks noChangeArrowheads="1"/>
          </p:cNvSpPr>
          <p:nvPr/>
        </p:nvSpPr>
        <p:spPr bwMode="auto">
          <a:xfrm>
            <a:off x="539750" y="4221163"/>
            <a:ext cx="7416800" cy="2514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Arial" charset="0"/>
              </a:rPr>
              <a:t>:</a:t>
            </a:r>
          </a:p>
          <a:p>
            <a:pPr algn="ctr"/>
            <a:r>
              <a:rPr lang="ru-RU">
                <a:latin typeface="Arial" charset="0"/>
              </a:rPr>
              <a:t>2%=0.02</a:t>
            </a:r>
          </a:p>
          <a:p>
            <a:pPr algn="ctr"/>
            <a:r>
              <a:rPr lang="ru-RU">
                <a:latin typeface="Arial" charset="0"/>
              </a:rPr>
              <a:t>6%=0,06</a:t>
            </a:r>
          </a:p>
          <a:p>
            <a:pPr algn="ctr"/>
            <a:r>
              <a:rPr lang="ru-RU">
                <a:latin typeface="Arial" charset="0"/>
              </a:rPr>
              <a:t>49%=0,49</a:t>
            </a:r>
          </a:p>
          <a:p>
            <a:pPr algn="ctr"/>
            <a:r>
              <a:rPr lang="ru-RU">
                <a:latin typeface="Arial" charset="0"/>
              </a:rPr>
              <a:t>129%=1,29</a:t>
            </a:r>
          </a:p>
          <a:p>
            <a:pPr algn="ctr"/>
            <a:r>
              <a:rPr lang="ru-RU">
                <a:latin typeface="Arial" charset="0"/>
              </a:rPr>
              <a:t>3.9%=0,039</a:t>
            </a:r>
          </a:p>
          <a:p>
            <a:pPr algn="ctr"/>
            <a:r>
              <a:rPr lang="ru-RU">
                <a:latin typeface="Arial" charset="0"/>
              </a:rPr>
              <a:t>0.8%=0.008</a:t>
            </a:r>
          </a:p>
        </p:txBody>
      </p:sp>
      <p:pic>
        <p:nvPicPr>
          <p:cNvPr id="2" name="Прямоугольник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4950" y="3578225"/>
            <a:ext cx="5475288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р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5400"/>
            <a:ext cx="2312988" cy="227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AutoShape 5"/>
          <p:cNvSpPr>
            <a:spLocks noChangeArrowheads="1"/>
          </p:cNvSpPr>
          <p:nvPr/>
        </p:nvSpPr>
        <p:spPr bwMode="auto">
          <a:xfrm>
            <a:off x="3509963" y="0"/>
            <a:ext cx="5834062" cy="3240088"/>
          </a:xfrm>
          <a:prstGeom prst="cloudCallout">
            <a:avLst>
              <a:gd name="adj1" fmla="val -75389"/>
              <a:gd name="adj2" fmla="val -1614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>
                <a:latin typeface="Castellar" pitchFamily="18" charset="0"/>
              </a:rPr>
              <a:t>Переведи </a:t>
            </a:r>
          </a:p>
          <a:p>
            <a:r>
              <a:rPr lang="ru-RU" sz="3200">
                <a:latin typeface="Castellar" pitchFamily="18" charset="0"/>
              </a:rPr>
              <a:t>проценты в</a:t>
            </a:r>
          </a:p>
          <a:p>
            <a:r>
              <a:rPr lang="ru-RU" sz="3200">
                <a:latin typeface="Castellar" pitchFamily="18" charset="0"/>
              </a:rPr>
              <a:t> десятичную дробь.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1" grpId="0" animBg="1"/>
      <p:bldP spid="46093" grpId="0" animBg="1"/>
      <p:bldP spid="1945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1835150" y="2349500"/>
          <a:ext cx="4706938" cy="4706938"/>
        </p:xfrm>
        <a:graphic>
          <a:graphicData uri="http://schemas.openxmlformats.org/presentationml/2006/ole">
            <p:oleObj spid="_x0000_s39940" name="Формула" r:id="rId3" imgW="1346200" imgH="1346200" progId="Equation.3">
              <p:embed/>
            </p:oleObj>
          </a:graphicData>
        </a:graphic>
      </p:graphicFrame>
      <p:sp>
        <p:nvSpPr>
          <p:cNvPr id="24579" name="WordArt 3"/>
          <p:cNvSpPr>
            <a:spLocks noChangeArrowheads="1" noChangeShapeType="1" noTextEdit="1"/>
          </p:cNvSpPr>
          <p:nvPr/>
        </p:nvSpPr>
        <p:spPr bwMode="auto">
          <a:xfrm>
            <a:off x="468313" y="692150"/>
            <a:ext cx="7632700" cy="1223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1200000" lon="0" rev="0"/>
              </a:camera>
              <a:lightRig rig="legacyFlat2" dir="b"/>
            </a:scene3d>
            <a:sp3d extrusionH="430200" prstMaterial="legacyMatte">
              <a:extrusionClr>
                <a:srgbClr val="7BDFCA"/>
              </a:extrusionClr>
            </a:sp3d>
          </a:bodyPr>
          <a:lstStyle/>
          <a:p>
            <a:pPr algn="ctr"/>
            <a:r>
              <a:rPr lang="ru-RU" sz="3600" kern="10" spc="-18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Вычислите удобным способом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5148263" y="2205038"/>
            <a:ext cx="172878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600" b="1">
                <a:solidFill>
                  <a:srgbClr val="003300"/>
                </a:solidFill>
                <a:latin typeface="Times New Roman" pitchFamily="18" charset="0"/>
              </a:rPr>
              <a:t>680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5364163" y="3213100"/>
            <a:ext cx="172878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600" b="1">
                <a:solidFill>
                  <a:srgbClr val="003300"/>
                </a:solidFill>
                <a:latin typeface="Times New Roman" pitchFamily="18" charset="0"/>
              </a:rPr>
              <a:t>0,3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6516688" y="4149725"/>
            <a:ext cx="172878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600" b="1" dirty="0" smtClean="0">
                <a:solidFill>
                  <a:srgbClr val="003300"/>
                </a:solidFill>
                <a:latin typeface="Times New Roman" pitchFamily="18" charset="0"/>
              </a:rPr>
              <a:t>0,11</a:t>
            </a:r>
            <a:endParaRPr lang="ru-RU" sz="6600" b="1" dirty="0">
              <a:solidFill>
                <a:srgbClr val="003300"/>
              </a:solidFill>
              <a:latin typeface="Times New Roman" pitchFamily="18" charset="0"/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6084888" y="5157788"/>
            <a:ext cx="172878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600" b="1">
                <a:solidFill>
                  <a:srgbClr val="003300"/>
                </a:solidFill>
                <a:latin typeface="Times New Roman" pitchFamily="18" charset="0"/>
              </a:rPr>
              <a:t>1,3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/>
      <p:bldP spid="24580" grpId="0"/>
      <p:bldP spid="24581" grpId="0"/>
      <p:bldP spid="24582" grpId="0"/>
      <p:bldP spid="2458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627313" y="1773238"/>
            <a:ext cx="3978275" cy="2735262"/>
            <a:chOff x="340" y="2387"/>
            <a:chExt cx="2506" cy="1723"/>
          </a:xfrm>
        </p:grpSpPr>
        <p:pic>
          <p:nvPicPr>
            <p:cNvPr id="68611" name="Picture 3" descr="MCj04298290000[1]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0" y="2905"/>
              <a:ext cx="1390" cy="1205"/>
            </a:xfrm>
            <a:prstGeom prst="rect">
              <a:avLst/>
            </a:prstGeom>
            <a:noFill/>
          </p:spPr>
        </p:pic>
        <p:sp>
          <p:nvSpPr>
            <p:cNvPr id="68612" name="AutoShape 4"/>
            <p:cNvSpPr>
              <a:spLocks noChangeArrowheads="1"/>
            </p:cNvSpPr>
            <p:nvPr/>
          </p:nvSpPr>
          <p:spPr bwMode="auto">
            <a:xfrm>
              <a:off x="839" y="2387"/>
              <a:ext cx="2007" cy="593"/>
            </a:xfrm>
            <a:prstGeom prst="wedgeEllipseCallout">
              <a:avLst>
                <a:gd name="adj1" fmla="val -58222"/>
                <a:gd name="adj2" fmla="val 75384"/>
              </a:avLst>
            </a:prstGeom>
            <a:solidFill>
              <a:srgbClr val="FFFF99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2400" i="1">
                  <a:solidFill>
                    <a:srgbClr val="FF0066"/>
                  </a:solidFill>
                </a:rPr>
                <a:t>ПРАВИЛЬНО!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4284663" y="2781300"/>
            <a:ext cx="3787775" cy="2597150"/>
            <a:chOff x="3061" y="2523"/>
            <a:chExt cx="2386" cy="1636"/>
          </a:xfrm>
        </p:grpSpPr>
        <p:pic>
          <p:nvPicPr>
            <p:cNvPr id="68614" name="Picture 6" descr="MCj04244440000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61" y="2931"/>
              <a:ext cx="1075" cy="1228"/>
            </a:xfrm>
            <a:prstGeom prst="rect">
              <a:avLst/>
            </a:prstGeom>
            <a:noFill/>
          </p:spPr>
        </p:pic>
        <p:sp>
          <p:nvSpPr>
            <p:cNvPr id="68615" name="AutoShape 7"/>
            <p:cNvSpPr>
              <a:spLocks noChangeArrowheads="1"/>
            </p:cNvSpPr>
            <p:nvPr/>
          </p:nvSpPr>
          <p:spPr bwMode="auto">
            <a:xfrm>
              <a:off x="3787" y="2523"/>
              <a:ext cx="1660" cy="566"/>
            </a:xfrm>
            <a:prstGeom prst="wedgeEllipseCallout">
              <a:avLst>
                <a:gd name="adj1" fmla="val -45481"/>
                <a:gd name="adj2" fmla="val 142227"/>
              </a:avLst>
            </a:prstGeom>
            <a:solidFill>
              <a:srgbClr val="FFFF99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2000" i="1"/>
                <a:t>ПОДУМАЙ!</a:t>
              </a:r>
            </a:p>
          </p:txBody>
        </p:sp>
      </p:grpSp>
      <p:sp>
        <p:nvSpPr>
          <p:cNvPr id="68616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187450" y="6021388"/>
            <a:ext cx="466725" cy="468312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>
                <a:latin typeface="Tahoma" pitchFamily="34" charset="0"/>
              </a:rPr>
              <a:t>1</a:t>
            </a:r>
          </a:p>
        </p:txBody>
      </p:sp>
      <p:sp>
        <p:nvSpPr>
          <p:cNvPr id="68617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987675" y="6021388"/>
            <a:ext cx="466725" cy="468312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>
                <a:latin typeface="Tahoma" pitchFamily="34" charset="0"/>
              </a:rPr>
              <a:t>2</a:t>
            </a:r>
          </a:p>
        </p:txBody>
      </p:sp>
      <p:sp>
        <p:nvSpPr>
          <p:cNvPr id="68618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859338" y="6021388"/>
            <a:ext cx="466725" cy="468312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>
                <a:latin typeface="Tahoma" pitchFamily="34" charset="0"/>
              </a:rPr>
              <a:t>3</a:t>
            </a:r>
          </a:p>
        </p:txBody>
      </p:sp>
      <p:sp>
        <p:nvSpPr>
          <p:cNvPr id="68619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32588" y="6021388"/>
            <a:ext cx="466725" cy="468312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>
                <a:latin typeface="Tahoma" pitchFamily="34" charset="0"/>
              </a:rPr>
              <a:t>4</a:t>
            </a: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284663" y="2781300"/>
            <a:ext cx="3787775" cy="2597150"/>
            <a:chOff x="3061" y="2523"/>
            <a:chExt cx="2386" cy="1636"/>
          </a:xfrm>
        </p:grpSpPr>
        <p:pic>
          <p:nvPicPr>
            <p:cNvPr id="68621" name="Picture 13" descr="MCj04244440000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61" y="2931"/>
              <a:ext cx="1075" cy="1228"/>
            </a:xfrm>
            <a:prstGeom prst="rect">
              <a:avLst/>
            </a:prstGeom>
            <a:noFill/>
          </p:spPr>
        </p:pic>
        <p:sp>
          <p:nvSpPr>
            <p:cNvPr id="68622" name="AutoShape 14"/>
            <p:cNvSpPr>
              <a:spLocks noChangeArrowheads="1"/>
            </p:cNvSpPr>
            <p:nvPr/>
          </p:nvSpPr>
          <p:spPr bwMode="auto">
            <a:xfrm>
              <a:off x="3787" y="2523"/>
              <a:ext cx="1660" cy="566"/>
            </a:xfrm>
            <a:prstGeom prst="wedgeEllipseCallout">
              <a:avLst>
                <a:gd name="adj1" fmla="val -45481"/>
                <a:gd name="adj2" fmla="val 142227"/>
              </a:avLst>
            </a:prstGeom>
            <a:solidFill>
              <a:srgbClr val="FFFF99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2000" i="1"/>
                <a:t>ПОДУМАЙ!</a:t>
              </a:r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4284663" y="2781300"/>
            <a:ext cx="3787775" cy="2597150"/>
            <a:chOff x="3061" y="2523"/>
            <a:chExt cx="2386" cy="1636"/>
          </a:xfrm>
        </p:grpSpPr>
        <p:pic>
          <p:nvPicPr>
            <p:cNvPr id="68624" name="Picture 16" descr="MCj04244440000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61" y="2931"/>
              <a:ext cx="1075" cy="1228"/>
            </a:xfrm>
            <a:prstGeom prst="rect">
              <a:avLst/>
            </a:prstGeom>
            <a:noFill/>
          </p:spPr>
        </p:pic>
        <p:sp>
          <p:nvSpPr>
            <p:cNvPr id="68625" name="AutoShape 17"/>
            <p:cNvSpPr>
              <a:spLocks noChangeArrowheads="1"/>
            </p:cNvSpPr>
            <p:nvPr/>
          </p:nvSpPr>
          <p:spPr bwMode="auto">
            <a:xfrm>
              <a:off x="3787" y="2523"/>
              <a:ext cx="1660" cy="566"/>
            </a:xfrm>
            <a:prstGeom prst="wedgeEllipseCallout">
              <a:avLst>
                <a:gd name="adj1" fmla="val -45481"/>
                <a:gd name="adj2" fmla="val 142227"/>
              </a:avLst>
            </a:prstGeom>
            <a:solidFill>
              <a:srgbClr val="FFFF99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2000" i="1"/>
                <a:t>ПОДУМАЙ!</a:t>
              </a:r>
            </a:p>
          </p:txBody>
        </p:sp>
      </p:grpSp>
      <p:sp>
        <p:nvSpPr>
          <p:cNvPr id="68626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532813" y="6237288"/>
            <a:ext cx="611187" cy="620712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endParaRPr lang="ru-RU" sz="1800" b="0">
              <a:latin typeface="Tahoma" pitchFamily="34" charset="0"/>
            </a:endParaRPr>
          </a:p>
        </p:txBody>
      </p:sp>
      <p:pic>
        <p:nvPicPr>
          <p:cNvPr id="68627" name="Рисунок 31" descr="188236-yana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549" r="8327"/>
          <a:stretch>
            <a:fillRect/>
          </a:stretch>
        </p:blipFill>
        <p:spPr bwMode="auto">
          <a:xfrm>
            <a:off x="2268538" y="4508500"/>
            <a:ext cx="1730375" cy="131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36"/>
          <p:cNvGrpSpPr>
            <a:grpSpLocks/>
          </p:cNvGrpSpPr>
          <p:nvPr/>
        </p:nvGrpSpPr>
        <p:grpSpPr bwMode="auto">
          <a:xfrm>
            <a:off x="1331913" y="260350"/>
            <a:ext cx="6769100" cy="1008063"/>
            <a:chOff x="975" y="300"/>
            <a:chExt cx="4264" cy="635"/>
          </a:xfrm>
        </p:grpSpPr>
        <p:sp>
          <p:nvSpPr>
            <p:cNvPr id="68629" name="AutoShape 20"/>
            <p:cNvSpPr>
              <a:spLocks noChangeArrowheads="1"/>
            </p:cNvSpPr>
            <p:nvPr/>
          </p:nvSpPr>
          <p:spPr bwMode="auto">
            <a:xfrm>
              <a:off x="975" y="300"/>
              <a:ext cx="4264" cy="635"/>
            </a:xfrm>
            <a:prstGeom prst="roundRect">
              <a:avLst>
                <a:gd name="adj" fmla="val 16667"/>
              </a:avLst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/>
              <a:endParaRPr lang="ru-RU" sz="1800" b="0">
                <a:latin typeface="Tahoma" pitchFamily="34" charset="0"/>
              </a:endParaRPr>
            </a:p>
          </p:txBody>
        </p:sp>
        <p:sp>
          <p:nvSpPr>
            <p:cNvPr id="68630" name="Text Box 21"/>
            <p:cNvSpPr txBox="1">
              <a:spLocks noChangeArrowheads="1"/>
            </p:cNvSpPr>
            <p:nvPr/>
          </p:nvSpPr>
          <p:spPr bwMode="auto">
            <a:xfrm>
              <a:off x="1020" y="391"/>
              <a:ext cx="414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ru-RU" sz="4000" i="1">
                  <a:solidFill>
                    <a:srgbClr val="003300"/>
                  </a:solidFill>
                </a:rPr>
                <a:t>Выберите верное равенство</a:t>
              </a:r>
            </a:p>
          </p:txBody>
        </p:sp>
      </p:grpSp>
      <p:grpSp>
        <p:nvGrpSpPr>
          <p:cNvPr id="7" name="Group 39"/>
          <p:cNvGrpSpPr>
            <a:grpSpLocks/>
          </p:cNvGrpSpPr>
          <p:nvPr/>
        </p:nvGrpSpPr>
        <p:grpSpPr bwMode="auto">
          <a:xfrm>
            <a:off x="611188" y="1268413"/>
            <a:ext cx="2016125" cy="1403350"/>
            <a:chOff x="521" y="1389"/>
            <a:chExt cx="846" cy="590"/>
          </a:xfrm>
        </p:grpSpPr>
        <p:grpSp>
          <p:nvGrpSpPr>
            <p:cNvPr id="8" name="Group 22"/>
            <p:cNvGrpSpPr>
              <a:grpSpLocks/>
            </p:cNvGrpSpPr>
            <p:nvPr/>
          </p:nvGrpSpPr>
          <p:grpSpPr bwMode="auto">
            <a:xfrm>
              <a:off x="521" y="1616"/>
              <a:ext cx="846" cy="363"/>
              <a:chOff x="514" y="210"/>
              <a:chExt cx="4044" cy="499"/>
            </a:xfrm>
          </p:grpSpPr>
          <p:sp>
            <p:nvSpPr>
              <p:cNvPr id="68632" name="AutoShape 23"/>
              <p:cNvSpPr>
                <a:spLocks noChangeArrowheads="1"/>
              </p:cNvSpPr>
              <p:nvPr/>
            </p:nvSpPr>
            <p:spPr bwMode="auto">
              <a:xfrm>
                <a:off x="657" y="210"/>
                <a:ext cx="3901" cy="499"/>
              </a:xfrm>
              <a:prstGeom prst="roundRect">
                <a:avLst>
                  <a:gd name="adj" fmla="val 16667"/>
                </a:avLst>
              </a:prstGeom>
              <a:solidFill>
                <a:srgbClr val="FAFFC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ru-RU"/>
                  <a:t>1%=</a:t>
                </a:r>
                <a:r>
                  <a:rPr lang="ru-RU" sz="2400"/>
                  <a:t>0,01</a:t>
                </a:r>
              </a:p>
            </p:txBody>
          </p:sp>
          <p:sp>
            <p:nvSpPr>
              <p:cNvPr id="68633" name="Text Box 24"/>
              <p:cNvSpPr txBox="1">
                <a:spLocks noChangeArrowheads="1"/>
              </p:cNvSpPr>
              <p:nvPr/>
            </p:nvSpPr>
            <p:spPr bwMode="auto">
              <a:xfrm>
                <a:off x="514" y="220"/>
                <a:ext cx="554" cy="3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/>
                <a:endParaRPr lang="ru-RU" sz="3600" i="1">
                  <a:solidFill>
                    <a:srgbClr val="003300"/>
                  </a:solidFill>
                </a:endParaRPr>
              </a:p>
            </p:txBody>
          </p:sp>
        </p:grpSp>
        <p:sp>
          <p:nvSpPr>
            <p:cNvPr id="68643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839" y="1389"/>
              <a:ext cx="182" cy="1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i="1" kern="10">
                  <a:ln w="9525">
                    <a:solidFill>
                      <a:srgbClr val="FF0066"/>
                    </a:solidFill>
                    <a:round/>
                    <a:headEnd/>
                    <a:tailEnd/>
                  </a:ln>
                  <a:solidFill>
                    <a:srgbClr val="FF0066"/>
                  </a:solidFill>
                  <a:latin typeface="Tahoma"/>
                  <a:ea typeface="Tahoma"/>
                  <a:cs typeface="Tahoma"/>
                </a:rPr>
                <a:t>1</a:t>
              </a:r>
            </a:p>
          </p:txBody>
        </p:sp>
      </p:grpSp>
      <p:grpSp>
        <p:nvGrpSpPr>
          <p:cNvPr id="9" name="Group 40"/>
          <p:cNvGrpSpPr>
            <a:grpSpLocks/>
          </p:cNvGrpSpPr>
          <p:nvPr/>
        </p:nvGrpSpPr>
        <p:grpSpPr bwMode="auto">
          <a:xfrm>
            <a:off x="7019925" y="1341438"/>
            <a:ext cx="1873250" cy="1401762"/>
            <a:chOff x="1791" y="1389"/>
            <a:chExt cx="952" cy="590"/>
          </a:xfrm>
        </p:grpSpPr>
        <p:grpSp>
          <p:nvGrpSpPr>
            <p:cNvPr id="10" name="Group 25"/>
            <p:cNvGrpSpPr>
              <a:grpSpLocks/>
            </p:cNvGrpSpPr>
            <p:nvPr/>
          </p:nvGrpSpPr>
          <p:grpSpPr bwMode="auto">
            <a:xfrm>
              <a:off x="1791" y="1616"/>
              <a:ext cx="952" cy="363"/>
              <a:chOff x="1565" y="1246"/>
              <a:chExt cx="952" cy="363"/>
            </a:xfrm>
          </p:grpSpPr>
          <p:sp>
            <p:nvSpPr>
              <p:cNvPr id="68635" name="AutoShape 26"/>
              <p:cNvSpPr>
                <a:spLocks noChangeArrowheads="1"/>
              </p:cNvSpPr>
              <p:nvPr/>
            </p:nvSpPr>
            <p:spPr bwMode="auto">
              <a:xfrm>
                <a:off x="1595" y="1246"/>
                <a:ext cx="922" cy="363"/>
              </a:xfrm>
              <a:prstGeom prst="roundRect">
                <a:avLst>
                  <a:gd name="adj" fmla="val 16667"/>
                </a:avLst>
              </a:prstGeom>
              <a:solidFill>
                <a:srgbClr val="FAFFC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ru-RU"/>
                  <a:t>1%=</a:t>
                </a:r>
                <a:r>
                  <a:rPr lang="ru-RU" sz="2400"/>
                  <a:t>0,001</a:t>
                </a:r>
              </a:p>
            </p:txBody>
          </p:sp>
          <p:sp>
            <p:nvSpPr>
              <p:cNvPr id="68636" name="Text Box 27"/>
              <p:cNvSpPr txBox="1">
                <a:spLocks noChangeArrowheads="1"/>
              </p:cNvSpPr>
              <p:nvPr/>
            </p:nvSpPr>
            <p:spPr bwMode="auto">
              <a:xfrm>
                <a:off x="1565" y="1253"/>
                <a:ext cx="116" cy="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/>
                <a:endParaRPr lang="ru-RU" sz="3600" i="1">
                  <a:solidFill>
                    <a:srgbClr val="003300"/>
                  </a:solidFill>
                </a:endParaRPr>
              </a:p>
            </p:txBody>
          </p:sp>
        </p:grpSp>
        <p:sp>
          <p:nvSpPr>
            <p:cNvPr id="68644" name="WordArt 39"/>
            <p:cNvSpPr>
              <a:spLocks noChangeArrowheads="1" noChangeShapeType="1" noTextEdit="1"/>
            </p:cNvSpPr>
            <p:nvPr/>
          </p:nvSpPr>
          <p:spPr bwMode="auto">
            <a:xfrm>
              <a:off x="2154" y="1389"/>
              <a:ext cx="182" cy="1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i="1" kern="10">
                  <a:ln w="9525">
                    <a:solidFill>
                      <a:srgbClr val="FF0066"/>
                    </a:solidFill>
                    <a:round/>
                    <a:headEnd/>
                    <a:tailEnd/>
                  </a:ln>
                  <a:solidFill>
                    <a:srgbClr val="FF0066"/>
                  </a:solidFill>
                  <a:latin typeface="Tahoma"/>
                  <a:ea typeface="Tahoma"/>
                  <a:cs typeface="Tahoma"/>
                </a:rPr>
                <a:t>2</a:t>
              </a:r>
            </a:p>
          </p:txBody>
        </p:sp>
      </p:grpSp>
      <p:grpSp>
        <p:nvGrpSpPr>
          <p:cNvPr id="11" name="Group 41"/>
          <p:cNvGrpSpPr>
            <a:grpSpLocks/>
          </p:cNvGrpSpPr>
          <p:nvPr/>
        </p:nvGrpSpPr>
        <p:grpSpPr bwMode="auto">
          <a:xfrm>
            <a:off x="323850" y="3213100"/>
            <a:ext cx="1800225" cy="1408113"/>
            <a:chOff x="3152" y="1389"/>
            <a:chExt cx="846" cy="590"/>
          </a:xfrm>
        </p:grpSpPr>
        <p:grpSp>
          <p:nvGrpSpPr>
            <p:cNvPr id="12" name="Group 28"/>
            <p:cNvGrpSpPr>
              <a:grpSpLocks/>
            </p:cNvGrpSpPr>
            <p:nvPr/>
          </p:nvGrpSpPr>
          <p:grpSpPr bwMode="auto">
            <a:xfrm>
              <a:off x="3152" y="1616"/>
              <a:ext cx="846" cy="363"/>
              <a:chOff x="514" y="210"/>
              <a:chExt cx="4044" cy="499"/>
            </a:xfrm>
          </p:grpSpPr>
          <p:sp>
            <p:nvSpPr>
              <p:cNvPr id="68638" name="AutoShape 29"/>
              <p:cNvSpPr>
                <a:spLocks noChangeArrowheads="1"/>
              </p:cNvSpPr>
              <p:nvPr/>
            </p:nvSpPr>
            <p:spPr bwMode="auto">
              <a:xfrm>
                <a:off x="657" y="210"/>
                <a:ext cx="3901" cy="499"/>
              </a:xfrm>
              <a:prstGeom prst="roundRect">
                <a:avLst>
                  <a:gd name="adj" fmla="val 16667"/>
                </a:avLst>
              </a:prstGeom>
              <a:solidFill>
                <a:srgbClr val="FAFFC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ru-RU"/>
                  <a:t>1%=</a:t>
                </a:r>
                <a:r>
                  <a:rPr lang="ru-RU" sz="2400"/>
                  <a:t>0,1</a:t>
                </a:r>
              </a:p>
            </p:txBody>
          </p:sp>
          <p:sp>
            <p:nvSpPr>
              <p:cNvPr id="68639" name="Text Box 30"/>
              <p:cNvSpPr txBox="1">
                <a:spLocks noChangeArrowheads="1"/>
              </p:cNvSpPr>
              <p:nvPr/>
            </p:nvSpPr>
            <p:spPr bwMode="auto">
              <a:xfrm>
                <a:off x="514" y="220"/>
                <a:ext cx="553" cy="3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/>
                <a:endParaRPr lang="ru-RU" sz="3600" i="1">
                  <a:solidFill>
                    <a:srgbClr val="003300"/>
                  </a:solidFill>
                </a:endParaRPr>
              </a:p>
            </p:txBody>
          </p:sp>
        </p:grpSp>
        <p:sp>
          <p:nvSpPr>
            <p:cNvPr id="68645" name="WordArt 40"/>
            <p:cNvSpPr>
              <a:spLocks noChangeArrowheads="1" noChangeShapeType="1" noTextEdit="1"/>
            </p:cNvSpPr>
            <p:nvPr/>
          </p:nvSpPr>
          <p:spPr bwMode="auto">
            <a:xfrm>
              <a:off x="3515" y="1389"/>
              <a:ext cx="182" cy="1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i="1" kern="10">
                  <a:ln w="9525">
                    <a:solidFill>
                      <a:srgbClr val="FF0066"/>
                    </a:solidFill>
                    <a:round/>
                    <a:headEnd/>
                    <a:tailEnd/>
                  </a:ln>
                  <a:solidFill>
                    <a:srgbClr val="FF0066"/>
                  </a:solidFill>
                  <a:latin typeface="Tahoma"/>
                  <a:ea typeface="Tahoma"/>
                  <a:cs typeface="Tahoma"/>
                </a:rPr>
                <a:t>3</a:t>
              </a:r>
            </a:p>
          </p:txBody>
        </p:sp>
      </p:grpSp>
      <p:grpSp>
        <p:nvGrpSpPr>
          <p:cNvPr id="13" name="Group 42"/>
          <p:cNvGrpSpPr>
            <a:grpSpLocks/>
          </p:cNvGrpSpPr>
          <p:nvPr/>
        </p:nvGrpSpPr>
        <p:grpSpPr bwMode="auto">
          <a:xfrm>
            <a:off x="6659563" y="4005263"/>
            <a:ext cx="1800225" cy="1336675"/>
            <a:chOff x="4513" y="1389"/>
            <a:chExt cx="846" cy="590"/>
          </a:xfrm>
        </p:grpSpPr>
        <p:grpSp>
          <p:nvGrpSpPr>
            <p:cNvPr id="14" name="Group 31"/>
            <p:cNvGrpSpPr>
              <a:grpSpLocks/>
            </p:cNvGrpSpPr>
            <p:nvPr/>
          </p:nvGrpSpPr>
          <p:grpSpPr bwMode="auto">
            <a:xfrm>
              <a:off x="4513" y="1616"/>
              <a:ext cx="846" cy="363"/>
              <a:chOff x="514" y="210"/>
              <a:chExt cx="4044" cy="499"/>
            </a:xfrm>
          </p:grpSpPr>
          <p:sp>
            <p:nvSpPr>
              <p:cNvPr id="68641" name="AutoShape 32"/>
              <p:cNvSpPr>
                <a:spLocks noChangeArrowheads="1"/>
              </p:cNvSpPr>
              <p:nvPr/>
            </p:nvSpPr>
            <p:spPr bwMode="auto">
              <a:xfrm>
                <a:off x="657" y="210"/>
                <a:ext cx="3901" cy="499"/>
              </a:xfrm>
              <a:prstGeom prst="roundRect">
                <a:avLst>
                  <a:gd name="adj" fmla="val 16667"/>
                </a:avLst>
              </a:prstGeom>
              <a:solidFill>
                <a:srgbClr val="FAFFC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ru-RU"/>
                  <a:t>1%=</a:t>
                </a:r>
                <a:r>
                  <a:rPr lang="ru-RU" sz="2400"/>
                  <a:t>1</a:t>
                </a:r>
              </a:p>
            </p:txBody>
          </p:sp>
          <p:sp>
            <p:nvSpPr>
              <p:cNvPr id="68642" name="Text Box 33"/>
              <p:cNvSpPr txBox="1">
                <a:spLocks noChangeArrowheads="1"/>
              </p:cNvSpPr>
              <p:nvPr/>
            </p:nvSpPr>
            <p:spPr bwMode="auto">
              <a:xfrm>
                <a:off x="514" y="220"/>
                <a:ext cx="554" cy="3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/>
                <a:endParaRPr lang="ru-RU" sz="3600" i="1">
                  <a:solidFill>
                    <a:srgbClr val="003300"/>
                  </a:solidFill>
                </a:endParaRPr>
              </a:p>
            </p:txBody>
          </p:sp>
        </p:grpSp>
        <p:sp>
          <p:nvSpPr>
            <p:cNvPr id="68646" name="WordArt 41"/>
            <p:cNvSpPr>
              <a:spLocks noChangeArrowheads="1" noChangeShapeType="1" noTextEdit="1"/>
            </p:cNvSpPr>
            <p:nvPr/>
          </p:nvSpPr>
          <p:spPr bwMode="auto">
            <a:xfrm>
              <a:off x="4876" y="1389"/>
              <a:ext cx="182" cy="1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i="1" kern="10">
                  <a:ln w="9525">
                    <a:solidFill>
                      <a:srgbClr val="FF0066"/>
                    </a:solidFill>
                    <a:round/>
                    <a:headEnd/>
                    <a:tailEnd/>
                  </a:ln>
                  <a:solidFill>
                    <a:srgbClr val="FF0066"/>
                  </a:solidFill>
                  <a:latin typeface="Tahoma"/>
                  <a:ea typeface="Tahoma"/>
                  <a:cs typeface="Tahoma"/>
                </a:rPr>
                <a:t>4</a:t>
              </a: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86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86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86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86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Вычислите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8589962" cy="530066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dirty="0"/>
              <a:t>   </a:t>
            </a:r>
          </a:p>
          <a:p>
            <a:pPr>
              <a:buFont typeface="Wingdings" pitchFamily="2" charset="2"/>
              <a:buNone/>
            </a:pPr>
            <a:r>
              <a:rPr lang="ru-RU" dirty="0"/>
              <a:t>        </a:t>
            </a:r>
            <a:r>
              <a:rPr lang="ru-RU" sz="3200" dirty="0"/>
              <a:t>6,2     </a:t>
            </a:r>
            <a:r>
              <a:rPr lang="ru-RU" sz="3200" dirty="0">
                <a:cs typeface="Times New Roman" pitchFamily="18" charset="0"/>
              </a:rPr>
              <a:t>∙    2                          </a:t>
            </a:r>
            <a:r>
              <a:rPr lang="ru-RU" sz="3200" dirty="0" smtClean="0">
                <a:cs typeface="Times New Roman" pitchFamily="18" charset="0"/>
              </a:rPr>
              <a:t>   0,3   </a:t>
            </a:r>
            <a:r>
              <a:rPr lang="ru-RU" sz="3200" dirty="0">
                <a:cs typeface="Times New Roman" pitchFamily="18" charset="0"/>
              </a:rPr>
              <a:t>∙   0,2</a:t>
            </a:r>
          </a:p>
          <a:p>
            <a:pPr>
              <a:buFont typeface="Wingdings" pitchFamily="2" charset="2"/>
              <a:buNone/>
            </a:pPr>
            <a:r>
              <a:rPr lang="ru-RU" sz="3200" dirty="0">
                <a:cs typeface="Times New Roman" pitchFamily="18" charset="0"/>
              </a:rPr>
              <a:t>                            </a:t>
            </a:r>
          </a:p>
          <a:p>
            <a:pPr>
              <a:buFont typeface="Wingdings" pitchFamily="2" charset="2"/>
              <a:buNone/>
            </a:pPr>
            <a:r>
              <a:rPr lang="ru-RU" sz="3200" dirty="0">
                <a:cs typeface="Times New Roman" pitchFamily="18" charset="0"/>
              </a:rPr>
              <a:t>                 </a:t>
            </a:r>
            <a:r>
              <a:rPr lang="ru-RU" sz="3200" dirty="0" smtClean="0">
                <a:cs typeface="Times New Roman" pitchFamily="18" charset="0"/>
              </a:rPr>
              <a:t>                     </a:t>
            </a:r>
            <a:r>
              <a:rPr lang="ru-RU" sz="3200" dirty="0">
                <a:cs typeface="Times New Roman" pitchFamily="18" charset="0"/>
              </a:rPr>
              <a:t>+        0,06</a:t>
            </a:r>
          </a:p>
          <a:p>
            <a:pPr>
              <a:buFont typeface="Wingdings" pitchFamily="2" charset="2"/>
              <a:buNone/>
            </a:pPr>
            <a:r>
              <a:rPr lang="ru-RU" sz="3200" dirty="0">
                <a:cs typeface="Times New Roman" pitchFamily="18" charset="0"/>
              </a:rPr>
              <a:t>                         </a:t>
            </a:r>
            <a:r>
              <a:rPr lang="ru-RU" sz="1200" dirty="0">
                <a:cs typeface="Times New Roman" pitchFamily="18" charset="0"/>
              </a:rPr>
              <a:t>                                                     </a:t>
            </a:r>
            <a:r>
              <a:rPr lang="ru-RU" sz="3200" dirty="0">
                <a:cs typeface="Times New Roman" pitchFamily="18" charset="0"/>
              </a:rPr>
              <a:t>                                                                    </a:t>
            </a:r>
          </a:p>
          <a:p>
            <a:pPr>
              <a:buFont typeface="Wingdings" pitchFamily="2" charset="2"/>
              <a:buNone/>
            </a:pPr>
            <a:r>
              <a:rPr lang="ru-RU" sz="3200" dirty="0">
                <a:cs typeface="Times New Roman" pitchFamily="18" charset="0"/>
              </a:rPr>
              <a:t>                                        </a:t>
            </a:r>
            <a:r>
              <a:rPr lang="ru-RU" sz="3200" dirty="0" smtClean="0">
                <a:cs typeface="Times New Roman" pitchFamily="18" charset="0"/>
              </a:rPr>
              <a:t>      </a:t>
            </a:r>
            <a:r>
              <a:rPr lang="ru-RU" sz="3200" dirty="0">
                <a:cs typeface="Times New Roman" pitchFamily="18" charset="0"/>
              </a:rPr>
              <a:t>:  </a:t>
            </a:r>
            <a:r>
              <a:rPr lang="ru-RU" sz="3200" dirty="0" smtClean="0">
                <a:cs typeface="Times New Roman" pitchFamily="18" charset="0"/>
              </a:rPr>
              <a:t>  </a:t>
            </a:r>
            <a:r>
              <a:rPr lang="ru-RU" sz="3200" dirty="0">
                <a:cs typeface="Times New Roman" pitchFamily="18" charset="0"/>
              </a:rPr>
              <a:t>2 </a:t>
            </a:r>
          </a:p>
          <a:p>
            <a:pPr>
              <a:buFont typeface="Wingdings" pitchFamily="2" charset="2"/>
              <a:buNone/>
            </a:pPr>
            <a:r>
              <a:rPr lang="ru-RU" sz="3200" dirty="0">
                <a:cs typeface="Times New Roman" pitchFamily="18" charset="0"/>
              </a:rPr>
              <a:t>            </a:t>
            </a:r>
          </a:p>
          <a:p>
            <a:pPr>
              <a:buFont typeface="Wingdings" pitchFamily="2" charset="2"/>
              <a:buNone/>
            </a:pPr>
            <a:r>
              <a:rPr lang="ru-RU" sz="3200" dirty="0">
                <a:cs typeface="Times New Roman" pitchFamily="18" charset="0"/>
              </a:rPr>
              <a:t>                           4,67 </a:t>
            </a:r>
            <a:r>
              <a:rPr lang="ru-RU" sz="3200" dirty="0" smtClean="0">
                <a:cs typeface="Times New Roman" pitchFamily="18" charset="0"/>
              </a:rPr>
              <a:t>    +                    </a:t>
            </a:r>
            <a:r>
              <a:rPr lang="ru-RU" sz="3200" dirty="0">
                <a:cs typeface="Times New Roman" pitchFamily="18" charset="0"/>
              </a:rPr>
              <a:t>=</a:t>
            </a:r>
          </a:p>
          <a:p>
            <a:pPr>
              <a:buFont typeface="Wingdings" pitchFamily="2" charset="2"/>
              <a:buNone/>
            </a:pPr>
            <a:r>
              <a:rPr lang="ru-RU" sz="3200" dirty="0">
                <a:cs typeface="Times New Roman" pitchFamily="18" charset="0"/>
              </a:rPr>
              <a:t>     </a:t>
            </a:r>
          </a:p>
        </p:txBody>
      </p:sp>
      <p:pic>
        <p:nvPicPr>
          <p:cNvPr id="13319" name="Picture 7" descr="J02150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6697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37" name="Rectangle 25"/>
          <p:cNvSpPr>
            <a:spLocks noChangeArrowheads="1"/>
          </p:cNvSpPr>
          <p:nvPr/>
        </p:nvSpPr>
        <p:spPr bwMode="auto">
          <a:xfrm>
            <a:off x="1071538" y="2071678"/>
            <a:ext cx="792162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38" name="Rectangle 26"/>
          <p:cNvSpPr>
            <a:spLocks noChangeArrowheads="1"/>
          </p:cNvSpPr>
          <p:nvPr/>
        </p:nvSpPr>
        <p:spPr bwMode="auto">
          <a:xfrm>
            <a:off x="2428860" y="2071678"/>
            <a:ext cx="792162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39" name="Rectangle 27"/>
          <p:cNvSpPr>
            <a:spLocks noChangeArrowheads="1"/>
          </p:cNvSpPr>
          <p:nvPr/>
        </p:nvSpPr>
        <p:spPr bwMode="auto">
          <a:xfrm>
            <a:off x="5357818" y="2071678"/>
            <a:ext cx="792162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0" name="Rectangle 28"/>
          <p:cNvSpPr>
            <a:spLocks noChangeArrowheads="1"/>
          </p:cNvSpPr>
          <p:nvPr/>
        </p:nvSpPr>
        <p:spPr bwMode="auto">
          <a:xfrm>
            <a:off x="6572264" y="2071678"/>
            <a:ext cx="792163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1" name="Rectangle 29"/>
          <p:cNvSpPr>
            <a:spLocks noChangeArrowheads="1"/>
          </p:cNvSpPr>
          <p:nvPr/>
        </p:nvSpPr>
        <p:spPr bwMode="auto">
          <a:xfrm>
            <a:off x="1785918" y="3143248"/>
            <a:ext cx="1274782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2" name="Rectangle 30"/>
          <p:cNvSpPr>
            <a:spLocks noChangeArrowheads="1"/>
          </p:cNvSpPr>
          <p:nvPr/>
        </p:nvSpPr>
        <p:spPr bwMode="auto">
          <a:xfrm>
            <a:off x="4714876" y="3141663"/>
            <a:ext cx="1143008" cy="71596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3" name="Line 31"/>
          <p:cNvSpPr>
            <a:spLocks noChangeShapeType="1"/>
          </p:cNvSpPr>
          <p:nvPr/>
        </p:nvSpPr>
        <p:spPr bwMode="auto">
          <a:xfrm>
            <a:off x="1476375" y="2781300"/>
            <a:ext cx="809609" cy="3619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4" name="Line 32"/>
          <p:cNvSpPr>
            <a:spLocks noChangeShapeType="1"/>
          </p:cNvSpPr>
          <p:nvPr/>
        </p:nvSpPr>
        <p:spPr bwMode="auto">
          <a:xfrm flipH="1">
            <a:off x="2428860" y="2786058"/>
            <a:ext cx="428628" cy="3571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5" name="Line 33"/>
          <p:cNvSpPr>
            <a:spLocks noChangeShapeType="1"/>
          </p:cNvSpPr>
          <p:nvPr/>
        </p:nvSpPr>
        <p:spPr bwMode="auto">
          <a:xfrm flipH="1">
            <a:off x="5076825" y="2786057"/>
            <a:ext cx="709621" cy="3556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6" name="Line 34"/>
          <p:cNvSpPr>
            <a:spLocks noChangeShapeType="1"/>
          </p:cNvSpPr>
          <p:nvPr/>
        </p:nvSpPr>
        <p:spPr bwMode="auto">
          <a:xfrm flipH="1">
            <a:off x="5364162" y="2786057"/>
            <a:ext cx="1636729" cy="3556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7" name="Rectangle 35"/>
          <p:cNvSpPr>
            <a:spLocks noChangeArrowheads="1"/>
          </p:cNvSpPr>
          <p:nvPr/>
        </p:nvSpPr>
        <p:spPr bwMode="auto">
          <a:xfrm>
            <a:off x="3143240" y="4357694"/>
            <a:ext cx="1357322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8" name="Line 36"/>
          <p:cNvSpPr>
            <a:spLocks noChangeShapeType="1"/>
          </p:cNvSpPr>
          <p:nvPr/>
        </p:nvSpPr>
        <p:spPr bwMode="auto">
          <a:xfrm>
            <a:off x="2571736" y="3857628"/>
            <a:ext cx="1143008" cy="50006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9" name="Line 37"/>
          <p:cNvSpPr>
            <a:spLocks noChangeShapeType="1"/>
          </p:cNvSpPr>
          <p:nvPr/>
        </p:nvSpPr>
        <p:spPr bwMode="auto">
          <a:xfrm flipH="1">
            <a:off x="4000495" y="3860800"/>
            <a:ext cx="1147766" cy="4968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50" name="Rectangle 38"/>
          <p:cNvSpPr>
            <a:spLocks noChangeArrowheads="1"/>
          </p:cNvSpPr>
          <p:nvPr/>
        </p:nvSpPr>
        <p:spPr bwMode="auto">
          <a:xfrm>
            <a:off x="4929190" y="4357694"/>
            <a:ext cx="792163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51" name="Rectangle 39"/>
          <p:cNvSpPr>
            <a:spLocks noChangeArrowheads="1"/>
          </p:cNvSpPr>
          <p:nvPr/>
        </p:nvSpPr>
        <p:spPr bwMode="auto">
          <a:xfrm>
            <a:off x="4500562" y="5500702"/>
            <a:ext cx="1285884" cy="79216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52" name="Rectangle 40"/>
          <p:cNvSpPr>
            <a:spLocks noChangeArrowheads="1"/>
          </p:cNvSpPr>
          <p:nvPr/>
        </p:nvSpPr>
        <p:spPr bwMode="auto">
          <a:xfrm>
            <a:off x="2786051" y="5445125"/>
            <a:ext cx="1208100" cy="84139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53" name="Line 41"/>
          <p:cNvSpPr>
            <a:spLocks noChangeShapeType="1"/>
          </p:cNvSpPr>
          <p:nvPr/>
        </p:nvSpPr>
        <p:spPr bwMode="auto">
          <a:xfrm>
            <a:off x="3929058" y="5072073"/>
            <a:ext cx="928694" cy="42862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54" name="Line 42"/>
          <p:cNvSpPr>
            <a:spLocks noChangeShapeType="1"/>
          </p:cNvSpPr>
          <p:nvPr/>
        </p:nvSpPr>
        <p:spPr bwMode="auto">
          <a:xfrm flipH="1">
            <a:off x="4929190" y="5072074"/>
            <a:ext cx="357190" cy="44448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55" name="Oval 43"/>
          <p:cNvSpPr>
            <a:spLocks noChangeArrowheads="1"/>
          </p:cNvSpPr>
          <p:nvPr/>
        </p:nvSpPr>
        <p:spPr bwMode="auto">
          <a:xfrm>
            <a:off x="6877050" y="5500702"/>
            <a:ext cx="1338288" cy="88104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ru-RU" sz="4000" b="1" i="1"/>
          </a:p>
        </p:txBody>
      </p:sp>
      <p:sp>
        <p:nvSpPr>
          <p:cNvPr id="24" name="Прямоугольник 23"/>
          <p:cNvSpPr/>
          <p:nvPr/>
        </p:nvSpPr>
        <p:spPr>
          <a:xfrm>
            <a:off x="1928794" y="3143248"/>
            <a:ext cx="1002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cs typeface="Times New Roman" pitchFamily="18" charset="0"/>
              </a:rPr>
              <a:t>12,4</a:t>
            </a:r>
            <a:endParaRPr lang="ru-RU" sz="36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214678" y="4429132"/>
            <a:ext cx="12394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cs typeface="Times New Roman" pitchFamily="18" charset="0"/>
              </a:rPr>
              <a:t>12,46</a:t>
            </a:r>
            <a:endParaRPr lang="ru-RU" sz="36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643438" y="5643578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cs typeface="Times New Roman" pitchFamily="18" charset="0"/>
              </a:rPr>
              <a:t>6,23</a:t>
            </a:r>
            <a:endParaRPr lang="ru-RU" sz="36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000892" y="5572140"/>
            <a:ext cx="10967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cs typeface="Times New Roman" pitchFamily="18" charset="0"/>
              </a:rPr>
              <a:t>10,9</a:t>
            </a:r>
            <a:endParaRPr lang="ru-RU" sz="4000" b="1" dirty="0"/>
          </a:p>
        </p:txBody>
      </p:sp>
    </p:spTree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142875"/>
            <a:ext cx="8786812" cy="1274763"/>
          </a:xfrm>
          <a:solidFill>
            <a:schemeClr val="accent4">
              <a:lumMod val="40000"/>
              <a:lumOff val="60000"/>
            </a:schemeClr>
          </a:solidFill>
          <a:ln w="38100">
            <a:solidFill>
              <a:srgbClr val="F814B7"/>
            </a:solidFill>
          </a:ln>
        </p:spPr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428750"/>
            <a:ext cx="8786812" cy="5214938"/>
          </a:xfrm>
          <a:solidFill>
            <a:schemeClr val="accent5">
              <a:lumMod val="60000"/>
              <a:lumOff val="40000"/>
            </a:schemeClr>
          </a:solidFill>
          <a:ln w="38100">
            <a:solidFill>
              <a:srgbClr val="F814B7"/>
            </a:solidFill>
          </a:ln>
        </p:spPr>
        <p:txBody>
          <a:bodyPr/>
          <a:lstStyle/>
          <a:p>
            <a:pPr eaLnBrk="1" hangingPunct="1">
              <a:buNone/>
              <a:defRPr/>
            </a:pPr>
            <a:endParaRPr lang="ru-RU" dirty="0"/>
          </a:p>
        </p:txBody>
      </p:sp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1071563" y="1714500"/>
            <a:ext cx="1397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/>
              <a:t>   </a:t>
            </a:r>
            <a:r>
              <a:rPr lang="en-US" sz="2800" b="1" dirty="0"/>
              <a:t>2</a:t>
            </a:r>
            <a:r>
              <a:rPr lang="ru-RU" sz="2800" b="1" dirty="0"/>
              <a:t>,5</a:t>
            </a:r>
            <a:r>
              <a:rPr lang="en-US" sz="2800" b="1" dirty="0"/>
              <a:t>4</a:t>
            </a:r>
            <a:endParaRPr lang="ru-RU" sz="2800" b="1" dirty="0"/>
          </a:p>
          <a:p>
            <a:r>
              <a:rPr lang="ru-RU" sz="2800" b="1" dirty="0"/>
              <a:t>+   3,7</a:t>
            </a:r>
          </a:p>
          <a:p>
            <a:r>
              <a:rPr lang="ru-RU" sz="2800" b="1" dirty="0"/>
              <a:t>   </a:t>
            </a:r>
            <a:r>
              <a:rPr lang="en-US" sz="2800" b="1" dirty="0"/>
              <a:t>2</a:t>
            </a:r>
            <a:r>
              <a:rPr lang="ru-RU" sz="2800" b="1" dirty="0"/>
              <a:t>,9</a:t>
            </a:r>
            <a:r>
              <a:rPr lang="en-US" sz="2800" b="1" dirty="0"/>
              <a:t>1</a:t>
            </a:r>
            <a:endParaRPr lang="ru-RU" sz="2800" b="1" dirty="0"/>
          </a:p>
        </p:txBody>
      </p:sp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3500438" y="1714500"/>
            <a:ext cx="13843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/>
              <a:t>   6, </a:t>
            </a:r>
            <a:r>
              <a:rPr lang="en-US" sz="2800" b="1"/>
              <a:t>5</a:t>
            </a:r>
            <a:r>
              <a:rPr lang="ru-RU" sz="2800" b="1"/>
              <a:t>3</a:t>
            </a:r>
          </a:p>
          <a:p>
            <a:r>
              <a:rPr lang="ru-RU" sz="2800" b="1"/>
              <a:t>+ 2, </a:t>
            </a:r>
            <a:r>
              <a:rPr lang="en-US" sz="2800" b="1"/>
              <a:t>8</a:t>
            </a:r>
            <a:endParaRPr lang="ru-RU" sz="2800" b="1"/>
          </a:p>
          <a:p>
            <a:r>
              <a:rPr lang="ru-RU" sz="2800" b="1"/>
              <a:t>   8,133</a:t>
            </a:r>
          </a:p>
        </p:txBody>
      </p:sp>
      <p:sp>
        <p:nvSpPr>
          <p:cNvPr id="8198" name="TextBox 5"/>
          <p:cNvSpPr txBox="1">
            <a:spLocks noChangeArrowheads="1"/>
          </p:cNvSpPr>
          <p:nvPr/>
        </p:nvSpPr>
        <p:spPr bwMode="auto">
          <a:xfrm>
            <a:off x="5929313" y="1643063"/>
            <a:ext cx="150336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       </a:t>
            </a:r>
            <a:r>
              <a:rPr lang="ru-RU" sz="2800" b="1"/>
              <a:t>9,15</a:t>
            </a:r>
          </a:p>
          <a:p>
            <a:r>
              <a:rPr lang="ru-RU" sz="2800" b="1"/>
              <a:t>-   1,03</a:t>
            </a:r>
            <a:r>
              <a:rPr lang="en-US" sz="2800" b="1"/>
              <a:t>6</a:t>
            </a:r>
            <a:endParaRPr lang="ru-RU" sz="2800" b="1"/>
          </a:p>
          <a:p>
            <a:r>
              <a:rPr lang="ru-RU" sz="2800" b="1"/>
              <a:t>    8,12</a:t>
            </a:r>
            <a:r>
              <a:rPr lang="en-US" sz="2800" b="1"/>
              <a:t>6</a:t>
            </a:r>
            <a:endParaRPr lang="ru-RU" sz="2800" b="1"/>
          </a:p>
        </p:txBody>
      </p:sp>
      <p:sp>
        <p:nvSpPr>
          <p:cNvPr id="8199" name="TextBox 6"/>
          <p:cNvSpPr txBox="1">
            <a:spLocks noChangeArrowheads="1"/>
          </p:cNvSpPr>
          <p:nvPr/>
        </p:nvSpPr>
        <p:spPr bwMode="auto">
          <a:xfrm>
            <a:off x="1571625" y="45720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8200" name="TextBox 7"/>
          <p:cNvSpPr txBox="1">
            <a:spLocks noChangeArrowheads="1"/>
          </p:cNvSpPr>
          <p:nvPr/>
        </p:nvSpPr>
        <p:spPr bwMode="auto">
          <a:xfrm>
            <a:off x="0" y="5214938"/>
            <a:ext cx="214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00125" y="3786188"/>
            <a:ext cx="12827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F814B7"/>
                </a:solidFill>
              </a:rPr>
              <a:t>    </a:t>
            </a:r>
            <a:r>
              <a:rPr lang="en-US" sz="2800" b="1">
                <a:solidFill>
                  <a:srgbClr val="F814B7"/>
                </a:solidFill>
              </a:rPr>
              <a:t>2</a:t>
            </a:r>
            <a:r>
              <a:rPr lang="ru-RU" sz="2800" b="1">
                <a:solidFill>
                  <a:srgbClr val="F814B7"/>
                </a:solidFill>
              </a:rPr>
              <a:t>,5</a:t>
            </a:r>
            <a:r>
              <a:rPr lang="en-US" sz="2800" b="1">
                <a:solidFill>
                  <a:srgbClr val="F814B7"/>
                </a:solidFill>
              </a:rPr>
              <a:t>4</a:t>
            </a:r>
            <a:endParaRPr lang="ru-RU" sz="2800" b="1">
              <a:solidFill>
                <a:srgbClr val="F814B7"/>
              </a:solidFill>
            </a:endParaRPr>
          </a:p>
          <a:p>
            <a:r>
              <a:rPr lang="ru-RU" sz="2800" b="1">
                <a:solidFill>
                  <a:srgbClr val="F814B7"/>
                </a:solidFill>
              </a:rPr>
              <a:t>+  3,7</a:t>
            </a:r>
          </a:p>
          <a:p>
            <a:r>
              <a:rPr lang="ru-RU" sz="2800" b="1">
                <a:solidFill>
                  <a:srgbClr val="F814B7"/>
                </a:solidFill>
              </a:rPr>
              <a:t>    </a:t>
            </a:r>
            <a:r>
              <a:rPr lang="en-US" sz="2800" b="1">
                <a:solidFill>
                  <a:srgbClr val="F814B7"/>
                </a:solidFill>
              </a:rPr>
              <a:t>6</a:t>
            </a:r>
            <a:r>
              <a:rPr lang="ru-RU" sz="2800" b="1">
                <a:solidFill>
                  <a:srgbClr val="F814B7"/>
                </a:solidFill>
              </a:rPr>
              <a:t>,2</a:t>
            </a:r>
            <a:r>
              <a:rPr lang="en-US" sz="2800" b="1">
                <a:solidFill>
                  <a:srgbClr val="F814B7"/>
                </a:solidFill>
              </a:rPr>
              <a:t>4</a:t>
            </a:r>
            <a:endParaRPr lang="ru-RU" sz="2800" b="1">
              <a:solidFill>
                <a:srgbClr val="F814B7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571875" y="3786188"/>
            <a:ext cx="13938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814B7"/>
                </a:solidFill>
              </a:rPr>
              <a:t>      </a:t>
            </a:r>
            <a:r>
              <a:rPr lang="ru-RU" sz="2800" b="1">
                <a:solidFill>
                  <a:srgbClr val="F814B7"/>
                </a:solidFill>
              </a:rPr>
              <a:t>6, </a:t>
            </a:r>
            <a:r>
              <a:rPr lang="en-US" sz="2800" b="1">
                <a:solidFill>
                  <a:srgbClr val="F814B7"/>
                </a:solidFill>
              </a:rPr>
              <a:t>5</a:t>
            </a:r>
            <a:r>
              <a:rPr lang="ru-RU" sz="2800" b="1">
                <a:solidFill>
                  <a:srgbClr val="F814B7"/>
                </a:solidFill>
              </a:rPr>
              <a:t>3</a:t>
            </a:r>
          </a:p>
          <a:p>
            <a:r>
              <a:rPr lang="ru-RU" sz="2800" b="1">
                <a:solidFill>
                  <a:srgbClr val="F814B7"/>
                </a:solidFill>
              </a:rPr>
              <a:t>+  2, </a:t>
            </a:r>
            <a:r>
              <a:rPr lang="en-US" sz="2800" b="1">
                <a:solidFill>
                  <a:srgbClr val="F814B7"/>
                </a:solidFill>
              </a:rPr>
              <a:t>8</a:t>
            </a:r>
            <a:r>
              <a:rPr lang="ru-RU" sz="2800" b="1">
                <a:solidFill>
                  <a:srgbClr val="F814B7"/>
                </a:solidFill>
              </a:rPr>
              <a:t>0</a:t>
            </a:r>
          </a:p>
          <a:p>
            <a:r>
              <a:rPr lang="ru-RU" sz="2800" b="1">
                <a:solidFill>
                  <a:srgbClr val="F814B7"/>
                </a:solidFill>
              </a:rPr>
              <a:t>    9, 33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000750" y="3786188"/>
            <a:ext cx="15033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814B7"/>
                </a:solidFill>
              </a:rPr>
              <a:t>      </a:t>
            </a:r>
            <a:r>
              <a:rPr lang="ru-RU" sz="2800" b="1">
                <a:solidFill>
                  <a:srgbClr val="F814B7"/>
                </a:solidFill>
              </a:rPr>
              <a:t>9,150</a:t>
            </a:r>
          </a:p>
          <a:p>
            <a:r>
              <a:rPr lang="ru-RU" sz="2800" b="1">
                <a:solidFill>
                  <a:srgbClr val="F814B7"/>
                </a:solidFill>
              </a:rPr>
              <a:t>-   1,03</a:t>
            </a:r>
            <a:r>
              <a:rPr lang="en-US" sz="2800" b="1">
                <a:solidFill>
                  <a:srgbClr val="F814B7"/>
                </a:solidFill>
              </a:rPr>
              <a:t>6</a:t>
            </a:r>
            <a:endParaRPr lang="ru-RU" sz="2800" b="1">
              <a:solidFill>
                <a:srgbClr val="F814B7"/>
              </a:solidFill>
            </a:endParaRPr>
          </a:p>
          <a:p>
            <a:r>
              <a:rPr lang="ru-RU" sz="2800" b="1">
                <a:solidFill>
                  <a:srgbClr val="F814B7"/>
                </a:solidFill>
              </a:rPr>
              <a:t>    8,1</a:t>
            </a:r>
            <a:r>
              <a:rPr lang="en-US" sz="2800" b="1">
                <a:solidFill>
                  <a:srgbClr val="F814B7"/>
                </a:solidFill>
              </a:rPr>
              <a:t>14</a:t>
            </a:r>
            <a:endParaRPr lang="ru-RU" sz="2800" b="1">
              <a:solidFill>
                <a:srgbClr val="F814B7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85984" y="428604"/>
            <a:ext cx="5408852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</a:rPr>
              <a:t> </a:t>
            </a:r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</a:rPr>
              <a:t>Найди  ошибки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428750" y="2643188"/>
            <a:ext cx="857250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857625" y="2643188"/>
            <a:ext cx="928688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357938" y="2571750"/>
            <a:ext cx="928687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500188" y="4714875"/>
            <a:ext cx="642937" cy="1588"/>
          </a:xfrm>
          <a:prstGeom prst="line">
            <a:avLst/>
          </a:prstGeom>
          <a:ln w="28575">
            <a:solidFill>
              <a:srgbClr val="F814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000500" y="4714875"/>
            <a:ext cx="928688" cy="1588"/>
          </a:xfrm>
          <a:prstGeom prst="line">
            <a:avLst/>
          </a:prstGeom>
          <a:ln w="28575">
            <a:solidFill>
              <a:srgbClr val="F814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29375" y="4714875"/>
            <a:ext cx="928688" cy="1588"/>
          </a:xfrm>
          <a:prstGeom prst="line">
            <a:avLst/>
          </a:prstGeom>
          <a:ln w="28575">
            <a:solidFill>
              <a:srgbClr val="F814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>
            <a:hlinkClick r:id="rId3" action="ppaction://hlinksldjump"/>
          </p:cNvPr>
          <p:cNvSpPr/>
          <p:nvPr/>
        </p:nvSpPr>
        <p:spPr>
          <a:xfrm>
            <a:off x="7858125" y="5429250"/>
            <a:ext cx="1143000" cy="121443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814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8001000" y="5786438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Запишите десятичные дроби с помощью процентов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4400" b="1"/>
              <a:t>0,17=17%</a:t>
            </a:r>
          </a:p>
          <a:p>
            <a:r>
              <a:rPr lang="ru-RU" sz="4400" b="1"/>
              <a:t>0,02=</a:t>
            </a:r>
          </a:p>
          <a:p>
            <a:r>
              <a:rPr lang="ru-RU" sz="4400" b="1"/>
              <a:t>6,2=</a:t>
            </a:r>
          </a:p>
          <a:p>
            <a:r>
              <a:rPr lang="ru-RU" sz="4400" b="1"/>
              <a:t>1,38=</a:t>
            </a:r>
          </a:p>
          <a:p>
            <a:r>
              <a:rPr lang="ru-RU" sz="4400" b="1"/>
              <a:t>0,183=</a:t>
            </a:r>
          </a:p>
          <a:p>
            <a:endParaRPr lang="ru-RU" sz="4400" b="1"/>
          </a:p>
        </p:txBody>
      </p:sp>
      <p:pic>
        <p:nvPicPr>
          <p:cNvPr id="45060" name="Picture 4" descr="002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0" y="3151188"/>
            <a:ext cx="1905000" cy="1428750"/>
          </a:xfrm>
          <a:noFill/>
          <a:ln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/>
              <a:t>Проверяем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4400" dirty="0"/>
              <a:t>0,17= 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17%</a:t>
            </a:r>
          </a:p>
          <a:p>
            <a:r>
              <a:rPr lang="ru-RU" sz="4400" dirty="0"/>
              <a:t>0,02= 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2%</a:t>
            </a:r>
          </a:p>
          <a:p>
            <a:r>
              <a:rPr lang="ru-RU" sz="4400" dirty="0"/>
              <a:t>6,2= 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620%</a:t>
            </a:r>
          </a:p>
          <a:p>
            <a:r>
              <a:rPr lang="ru-RU" sz="4400" dirty="0"/>
              <a:t>1,38= 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138%</a:t>
            </a:r>
          </a:p>
          <a:p>
            <a:r>
              <a:rPr lang="ru-RU" sz="4400" dirty="0"/>
              <a:t>0,183= 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18,3%</a:t>
            </a:r>
          </a:p>
          <a:p>
            <a:endParaRPr lang="ru-RU" sz="4400" dirty="0"/>
          </a:p>
        </p:txBody>
      </p:sp>
      <p:pic>
        <p:nvPicPr>
          <p:cNvPr id="54276" name="Picture 4" descr="002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0" y="3151188"/>
            <a:ext cx="1905000" cy="1428750"/>
          </a:xfrm>
          <a:noFill/>
          <a:ln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Узнай формулу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114668" cy="31861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 = (а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в) ·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= а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pPr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 = v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 а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²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3438" y="1428736"/>
            <a:ext cx="3857652" cy="20717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357694"/>
            <a:ext cx="1628780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643570" y="5857892"/>
            <a:ext cx="4411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29388" y="3429000"/>
            <a:ext cx="4411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143372" y="2071678"/>
            <a:ext cx="4411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Переведите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2575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см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15мм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3см 6мм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24 дм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560мм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2575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м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250см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78см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240мм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50дм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28794" y="2285993"/>
            <a:ext cx="14927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1,5см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2857496"/>
            <a:ext cx="14927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3,6см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3429000"/>
            <a:ext cx="16430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240см</a:t>
            </a:r>
            <a:endParaRPr lang="ru-RU" sz="3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71670" y="4000504"/>
            <a:ext cx="13901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56см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215074" y="2285992"/>
            <a:ext cx="13099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2,5м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00760" y="2857496"/>
            <a:ext cx="15151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0,78м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286512" y="3429000"/>
            <a:ext cx="15151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0,24м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000760" y="4000504"/>
            <a:ext cx="1002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5м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409</TotalTime>
  <Words>671</Words>
  <Application>Microsoft Office PowerPoint</Application>
  <PresentationFormat>Экран (4:3)</PresentationFormat>
  <Paragraphs>211</Paragraphs>
  <Slides>27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Тема Office</vt:lpstr>
      <vt:lpstr>Формула</vt:lpstr>
      <vt:lpstr>Прямоугольный параллелепипед Урок математики в 5 классе</vt:lpstr>
      <vt:lpstr>План урока</vt:lpstr>
      <vt:lpstr>Слайд 3</vt:lpstr>
      <vt:lpstr>                              Вычислите</vt:lpstr>
      <vt:lpstr>Слайд 5</vt:lpstr>
      <vt:lpstr>Запишите десятичные дроби с помощью процентов</vt:lpstr>
      <vt:lpstr>Проверяем</vt:lpstr>
      <vt:lpstr>Узнай формулу</vt:lpstr>
      <vt:lpstr>Переведите</vt:lpstr>
      <vt:lpstr>Слайд 10</vt:lpstr>
      <vt:lpstr>Слайд 11</vt:lpstr>
      <vt:lpstr>Слайд 12</vt:lpstr>
      <vt:lpstr>Слайд 13</vt:lpstr>
      <vt:lpstr>Цель урока: </vt:lpstr>
      <vt:lpstr>Слайд 15</vt:lpstr>
      <vt:lpstr>Слайд 16</vt:lpstr>
      <vt:lpstr>Поверхность прямоугольного параллелепипеда состоит из прямоугольников</vt:lpstr>
      <vt:lpstr>Слайд 18</vt:lpstr>
      <vt:lpstr>Слайд 19</vt:lpstr>
      <vt:lpstr>Слайд 20</vt:lpstr>
      <vt:lpstr>4. Людям  какой профессии в своей деятельности часто приходится строить параллелепипед? </vt:lpstr>
      <vt:lpstr>Итог урока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lida</dc:creator>
  <cp:lastModifiedBy>lida</cp:lastModifiedBy>
  <cp:revision>58</cp:revision>
  <dcterms:created xsi:type="dcterms:W3CDTF">2015-03-29T14:07:20Z</dcterms:created>
  <dcterms:modified xsi:type="dcterms:W3CDTF">2022-10-28T14:45:43Z</dcterms:modified>
</cp:coreProperties>
</file>